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56" r:id="rId2"/>
    <p:sldId id="257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4424C9-C495-41AF-85A8-3359E7C8FA24}">
          <p14:sldIdLst>
            <p14:sldId id="256"/>
            <p14:sldId id="257"/>
            <p14:sldId id="260"/>
            <p14:sldId id="261"/>
            <p14:sldId id="259"/>
          </p14:sldIdLst>
        </p14:section>
        <p14:section name="What to use your budget for" id="{1CEC2C97-4E97-42AA-AE11-E8790C0710C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06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096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670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442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3074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284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104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17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56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5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3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18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900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528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408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56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23402-EAC6-4D13-B35D-19972364D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8038" y="1540119"/>
            <a:ext cx="8637073" cy="2618554"/>
          </a:xfrm>
        </p:spPr>
        <p:txBody>
          <a:bodyPr>
            <a:noAutofit/>
          </a:bodyPr>
          <a:lstStyle/>
          <a:p>
            <a:pPr algn="ctr"/>
            <a:r>
              <a:rPr lang="it-IT" sz="4400"/>
              <a:t>«Budget per attività di ricerca» – </a:t>
            </a:r>
            <a:br>
              <a:rPr lang="it-IT" sz="4400"/>
            </a:br>
            <a:r>
              <a:rPr lang="it-IT" sz="4400"/>
              <a:t>«Research activity budget»</a:t>
            </a:r>
            <a:br>
              <a:rPr lang="it-IT" sz="4400"/>
            </a:br>
            <a:br>
              <a:rPr lang="it-IT" sz="4400"/>
            </a:br>
            <a:r>
              <a:rPr lang="it-IT" sz="4400"/>
              <a:t>Instructions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F025EE-1946-46EE-B89D-C900493F0C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8039" y="4478867"/>
            <a:ext cx="8637072" cy="1071095"/>
          </a:xfrm>
        </p:spPr>
        <p:txBody>
          <a:bodyPr/>
          <a:lstStyle/>
          <a:p>
            <a:pPr algn="ctr"/>
            <a:r>
              <a:rPr lang="it-IT"/>
              <a:t>How to properly spend 10% of your income in 4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432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92E7A-EC24-4953-9870-B465D45FC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588093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budget and fund </a:t>
            </a:r>
            <a:r>
              <a:rPr lang="it-IT" dirty="0" err="1"/>
              <a:t>number</a:t>
            </a:r>
            <a:r>
              <a:rPr lang="it-IT" dirty="0"/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22EE5-7824-47B3-B99D-84646CC70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Your </a:t>
            </a:r>
            <a:r>
              <a:rPr lang="it-IT" dirty="0" err="1"/>
              <a:t>scholarship</a:t>
            </a:r>
            <a:r>
              <a:rPr lang="it-IT" dirty="0"/>
              <a:t> </a:t>
            </a:r>
            <a:r>
              <a:rPr lang="it-IT" dirty="0" err="1"/>
              <a:t>includes</a:t>
            </a:r>
            <a:r>
              <a:rPr lang="it-IT" dirty="0"/>
              <a:t> </a:t>
            </a:r>
            <a:r>
              <a:rPr lang="it-IT" b="1" dirty="0"/>
              <a:t>10% of </a:t>
            </a:r>
            <a:r>
              <a:rPr lang="it-IT" b="1" dirty="0" err="1"/>
              <a:t>your</a:t>
            </a:r>
            <a:r>
              <a:rPr lang="it-IT" b="1" dirty="0"/>
              <a:t> </a:t>
            </a:r>
            <a:r>
              <a:rPr lang="it-IT" b="1" dirty="0" err="1"/>
              <a:t>income</a:t>
            </a:r>
            <a:r>
              <a:rPr lang="it-IT" b="1" dirty="0"/>
              <a:t> </a:t>
            </a:r>
            <a:r>
              <a:rPr lang="it-IT" dirty="0"/>
              <a:t>to be </a:t>
            </a:r>
            <a:r>
              <a:rPr lang="it-IT" dirty="0" err="1"/>
              <a:t>used</a:t>
            </a:r>
            <a:r>
              <a:rPr lang="it-IT" dirty="0"/>
              <a:t> for the purpose of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thesis</a:t>
            </a:r>
            <a:r>
              <a:rPr lang="it-IT" dirty="0"/>
              <a:t> research project/s,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research activity budget.</a:t>
            </a:r>
          </a:p>
          <a:p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are </a:t>
            </a:r>
            <a:r>
              <a:rPr lang="en-US" dirty="0"/>
              <a:t>a UNITN, IIT, IRCCS, EURAC, APSS or FBK PhD student the fund number is </a:t>
            </a:r>
            <a:r>
              <a:rPr lang="en-US" b="1" dirty="0"/>
              <a:t>40300392</a:t>
            </a:r>
            <a:r>
              <a:rPr lang="en-US" dirty="0"/>
              <a:t>.</a:t>
            </a:r>
          </a:p>
          <a:p>
            <a:r>
              <a:rPr lang="en-US" dirty="0"/>
              <a:t>2) a UNITN, IIT, IRCCS, EURAC, APSS or FBK PhD student but your Tutor wants you to travel on a different fund (his/her own, if available) the fund number has to be given to you by </a:t>
            </a:r>
            <a:r>
              <a:rPr lang="en-US" b="1" dirty="0"/>
              <a:t>your Tutor</a:t>
            </a:r>
            <a:r>
              <a:rPr lang="en-US" dirty="0"/>
              <a:t>.</a:t>
            </a:r>
          </a:p>
          <a:p>
            <a:r>
              <a:rPr lang="en-US" dirty="0"/>
              <a:t>3) an external UNITN project grant PhD student (Velux, ERC, FARE, </a:t>
            </a:r>
            <a:r>
              <a:rPr lang="en-US" dirty="0" err="1"/>
              <a:t>Eccellenza</a:t>
            </a:r>
            <a:r>
              <a:rPr lang="en-US" dirty="0"/>
              <a:t>, etc.) the</a:t>
            </a:r>
            <a:r>
              <a:rPr lang="en-US" b="1" dirty="0"/>
              <a:t> fund</a:t>
            </a:r>
            <a:r>
              <a:rPr lang="en-US" dirty="0"/>
              <a:t> number is the one that is </a:t>
            </a:r>
            <a:r>
              <a:rPr lang="en-US" b="1" dirty="0"/>
              <a:t>financing your scholarship</a:t>
            </a:r>
            <a:r>
              <a:rPr lang="en-US" dirty="0"/>
              <a:t>. Check with your Tutor or Leah if unsure.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527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4D555-B360-44C8-8642-4C4D8A4A2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How </a:t>
            </a:r>
            <a:r>
              <a:rPr lang="it-IT" dirty="0" err="1"/>
              <a:t>much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budget?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67876-11EA-4B47-BCFA-7B9059C9A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929415"/>
            <a:ext cx="7347524" cy="2517797"/>
          </a:xfrm>
        </p:spPr>
        <p:txBody>
          <a:bodyPr>
            <a:normAutofit/>
          </a:bodyPr>
          <a:lstStyle/>
          <a:p>
            <a:r>
              <a:rPr lang="it-IT" dirty="0" err="1"/>
              <a:t>Allocated</a:t>
            </a:r>
            <a:r>
              <a:rPr lang="it-IT" dirty="0"/>
              <a:t> over 4 </a:t>
            </a:r>
            <a:r>
              <a:rPr lang="it-IT" dirty="0" err="1"/>
              <a:t>years</a:t>
            </a:r>
            <a:r>
              <a:rPr lang="it-IT" dirty="0"/>
              <a:t>, </a:t>
            </a:r>
            <a:r>
              <a:rPr lang="it-IT" dirty="0" err="1"/>
              <a:t>at</a:t>
            </a:r>
            <a:r>
              <a:rPr lang="it-IT" dirty="0"/>
              <a:t> the start of the </a:t>
            </a:r>
            <a:r>
              <a:rPr lang="it-IT" dirty="0" err="1"/>
              <a:t>calendar</a:t>
            </a:r>
            <a:r>
              <a:rPr lang="it-IT" dirty="0"/>
              <a:t> </a:t>
            </a:r>
            <a:r>
              <a:rPr lang="it-IT" dirty="0" err="1"/>
              <a:t>year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Yr1: €1000</a:t>
            </a:r>
          </a:p>
          <a:p>
            <a:pPr lvl="1"/>
            <a:r>
              <a:rPr lang="it-IT" dirty="0"/>
              <a:t>Yr2: €1000</a:t>
            </a:r>
          </a:p>
          <a:p>
            <a:pPr lvl="1"/>
            <a:r>
              <a:rPr lang="it-IT" dirty="0"/>
              <a:t>Yr3: €1258</a:t>
            </a:r>
          </a:p>
          <a:p>
            <a:pPr lvl="1"/>
            <a:r>
              <a:rPr lang="it-IT" dirty="0"/>
              <a:t>Yr4: €1629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CBBB2B-D8AB-46A4-9692-9DEDB775BF8E}"/>
              </a:ext>
            </a:extLst>
          </p:cNvPr>
          <p:cNvSpPr/>
          <p:nvPr/>
        </p:nvSpPr>
        <p:spPr>
          <a:xfrm>
            <a:off x="4601254" y="1819655"/>
            <a:ext cx="26613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600" dirty="0"/>
              <a:t>€4887 Total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53290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4D555-B360-44C8-8642-4C4D8A4A2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manages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budget?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1413AC-0A67-4139-9FA7-B914F87AB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83283"/>
            <a:ext cx="9603275" cy="4033746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it-IT" dirty="0" err="1"/>
              <a:t>You</a:t>
            </a:r>
            <a:endParaRPr lang="it-IT" dirty="0"/>
          </a:p>
          <a:p>
            <a:pPr marL="457200" indent="-457200">
              <a:buAutoNum type="arabicParenR"/>
            </a:pPr>
            <a:r>
              <a:rPr lang="it-IT" dirty="0"/>
              <a:t>Your Tutor</a:t>
            </a:r>
          </a:p>
          <a:p>
            <a:pPr marL="457200" indent="-457200">
              <a:buAutoNum type="arabicParenR"/>
            </a:pPr>
            <a:r>
              <a:rPr lang="it-IT" dirty="0"/>
              <a:t>Rovereto Accounting Office – Presidio Amministrativo Polo di Rovereto</a:t>
            </a:r>
          </a:p>
          <a:p>
            <a:pPr marL="457200" lvl="1" indent="0">
              <a:buNone/>
            </a:pPr>
            <a:r>
              <a:rPr lang="it-IT" dirty="0"/>
              <a:t>Palazzo </a:t>
            </a:r>
            <a:r>
              <a:rPr lang="it-IT" dirty="0" err="1"/>
              <a:t>Piomarta</a:t>
            </a:r>
            <a:endParaRPr lang="it-IT" dirty="0"/>
          </a:p>
          <a:p>
            <a:pPr marL="457200" lvl="1" indent="0">
              <a:buNone/>
            </a:pPr>
            <a:r>
              <a:rPr lang="it-IT" dirty="0"/>
              <a:t>Corso </a:t>
            </a:r>
            <a:r>
              <a:rPr lang="it-IT" dirty="0" err="1"/>
              <a:t>Bettini</a:t>
            </a:r>
            <a:r>
              <a:rPr lang="it-IT" dirty="0"/>
              <a:t>, 84 </a:t>
            </a:r>
          </a:p>
          <a:p>
            <a:pPr marL="457200" lvl="1" indent="0">
              <a:buNone/>
            </a:pPr>
            <a:r>
              <a:rPr lang="it-IT" dirty="0"/>
              <a:t>4th </a:t>
            </a:r>
            <a:r>
              <a:rPr lang="it-IT" dirty="0" err="1"/>
              <a:t>floor</a:t>
            </a:r>
            <a:endParaRPr lang="it-IT" dirty="0"/>
          </a:p>
          <a:p>
            <a:pPr marL="457200" lvl="1" indent="0">
              <a:buNone/>
            </a:pPr>
            <a:r>
              <a:rPr lang="it-IT" dirty="0"/>
              <a:t>Serv.amm.cont.rovereto@unitn.it</a:t>
            </a:r>
            <a:endParaRPr lang="en-US" dirty="0"/>
          </a:p>
          <a:p>
            <a:pPr lvl="1">
              <a:buFontTx/>
              <a:buChar char="-"/>
            </a:pPr>
            <a:r>
              <a:rPr lang="it-IT" dirty="0"/>
              <a:t>Alessandra </a:t>
            </a:r>
            <a:r>
              <a:rPr lang="it-IT" dirty="0" err="1"/>
              <a:t>Rossaro</a:t>
            </a:r>
            <a:endParaRPr lang="it-IT" dirty="0"/>
          </a:p>
          <a:p>
            <a:pPr lvl="1">
              <a:buFontTx/>
              <a:buChar char="-"/>
            </a:pPr>
            <a:r>
              <a:rPr lang="it-IT" dirty="0"/>
              <a:t>Roberto Manica</a:t>
            </a:r>
          </a:p>
          <a:p>
            <a:pPr lvl="1">
              <a:buFontTx/>
              <a:buChar char="-"/>
            </a:pPr>
            <a:r>
              <a:rPr lang="it-IT" dirty="0"/>
              <a:t>Elisa </a:t>
            </a:r>
            <a:r>
              <a:rPr lang="it-IT" dirty="0" err="1"/>
              <a:t>Baldessari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54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92E7A-EC24-4953-9870-B465D45FC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What</a:t>
            </a:r>
            <a:r>
              <a:rPr lang="it-IT" dirty="0"/>
              <a:t> can </a:t>
            </a:r>
            <a:r>
              <a:rPr lang="it-IT" dirty="0" err="1"/>
              <a:t>you</a:t>
            </a:r>
            <a:r>
              <a:rPr lang="it-IT" dirty="0"/>
              <a:t> use </a:t>
            </a:r>
            <a:r>
              <a:rPr lang="it-IT" dirty="0" err="1"/>
              <a:t>your</a:t>
            </a:r>
            <a:r>
              <a:rPr lang="it-IT" dirty="0"/>
              <a:t> budget for?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22EE5-7824-47B3-B99D-84646CC70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797891"/>
            <a:ext cx="9603275" cy="3557881"/>
          </a:xfrm>
        </p:spPr>
        <p:txBody>
          <a:bodyPr>
            <a:noAutofit/>
          </a:bodyPr>
          <a:lstStyle/>
          <a:p>
            <a:r>
              <a:rPr lang="en-US" dirty="0"/>
              <a:t>Expenses for conferences, summer/winter schools, seminars, visiting research labs, meetings with research groups outside UNITN, courses and workshops, basically research activity done outside the PhD’s location.</a:t>
            </a:r>
          </a:p>
          <a:p>
            <a:r>
              <a:rPr lang="it-IT" dirty="0"/>
              <a:t>Courses, workshops</a:t>
            </a:r>
          </a:p>
          <a:p>
            <a:r>
              <a:rPr lang="it-IT" dirty="0" err="1"/>
              <a:t>Invited</a:t>
            </a:r>
            <a:r>
              <a:rPr lang="it-IT" dirty="0"/>
              <a:t> speakers, </a:t>
            </a:r>
            <a:r>
              <a:rPr lang="it-IT" dirty="0" err="1"/>
              <a:t>researchers</a:t>
            </a:r>
            <a:endParaRPr lang="it-IT" dirty="0"/>
          </a:p>
          <a:p>
            <a:r>
              <a:rPr lang="it-IT" dirty="0"/>
              <a:t>To </a:t>
            </a:r>
            <a:r>
              <a:rPr lang="it-IT" dirty="0" err="1"/>
              <a:t>purchase</a:t>
            </a:r>
            <a:r>
              <a:rPr lang="it-IT" dirty="0"/>
              <a:t> equipment for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experiments</a:t>
            </a:r>
            <a:endParaRPr lang="it-IT" dirty="0"/>
          </a:p>
          <a:p>
            <a:r>
              <a:rPr lang="it-IT" dirty="0"/>
              <a:t>To </a:t>
            </a:r>
            <a:r>
              <a:rPr lang="it-IT" dirty="0" err="1"/>
              <a:t>pay</a:t>
            </a:r>
            <a:r>
              <a:rPr lang="it-IT" dirty="0"/>
              <a:t> for </a:t>
            </a:r>
            <a:r>
              <a:rPr lang="it-IT" dirty="0" err="1"/>
              <a:t>experiments</a:t>
            </a:r>
            <a:endParaRPr lang="en-US" dirty="0"/>
          </a:p>
          <a:p>
            <a:r>
              <a:rPr lang="it-IT" dirty="0"/>
              <a:t>To </a:t>
            </a:r>
            <a:r>
              <a:rPr lang="it-IT" dirty="0" err="1"/>
              <a:t>pay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subjects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29944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699</TotalTime>
  <Words>324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«Budget per attività di ricerca» –  «Research activity budget»  Instructions</vt:lpstr>
      <vt:lpstr>What is your budget and fund number?</vt:lpstr>
      <vt:lpstr>How much is your budget?</vt:lpstr>
      <vt:lpstr>Who manages your budget?</vt:lpstr>
      <vt:lpstr>What can you use your budget for?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«Budget per attività di ricerca» –  «Research activity budget»  Instructions</dc:title>
  <dc:creator>Mercanti, Leah Martha</dc:creator>
  <cp:lastModifiedBy>Mercanti, Leah Martha</cp:lastModifiedBy>
  <cp:revision>20</cp:revision>
  <dcterms:created xsi:type="dcterms:W3CDTF">2021-11-17T11:34:12Z</dcterms:created>
  <dcterms:modified xsi:type="dcterms:W3CDTF">2021-11-18T16:07:00Z</dcterms:modified>
</cp:coreProperties>
</file>