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94A78-E4EC-48E8-A75F-39347E3F5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CAF73-8E8B-4B51-B2A9-0054DBAC98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B8B96-E47C-4F71-B611-82B0B6A7B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C6BEA-68EA-490E-9656-6390D10F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4A016-2E37-43F9-9878-5F900F34F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5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80F3C-7CDE-45A6-99F2-A439EAB9B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8B81A5-6E1F-4AF7-973B-E08336FE6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47D0B-71A9-4497-A609-8183B1FB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E7C2F-B9CA-4A82-9376-9F1C03BB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7048E-E7E4-494E-8528-AE8EF2D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03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46D15E-8187-478F-B692-314B0E1E7E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A9DBA-D786-42D2-B7E0-0635D60E1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E5A47-3D5A-4750-994A-7D22396F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4DA5E-7F8E-484B-9B4F-888B160EE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E79C6-8B9F-43A9-9D1A-85B97F9F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97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1C1C3-16FD-405E-84BA-4415A9792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131DE-0232-4C78-9D72-5136DD346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7E77A-DE6D-4586-A99A-DED72FEF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F6EC0-5C5C-480C-82C1-8F2CD6243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E24E9-AEDF-4A2F-AEC0-1FF32565E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90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3C2A1-F000-4434-AC35-BAE8B5ABE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77C77-7063-48B9-8670-377D80F20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4A503-496D-4829-9844-7CCD6887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4AFB7-DCCB-429B-BAD4-3F0AE6EA1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6B82E-D770-47DD-8300-872368A6F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33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92ECD-80A0-433B-BE2C-62B62104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A7035-BA1E-40D1-885E-874CB7C12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95BB0-DACF-408F-92EA-8C368CB24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D9566-0478-4C60-92CE-34DED6B03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BF50C-DC19-4E35-9122-ED0A206AD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D2AB1-F674-4C99-B819-D3C5E01A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45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8C336-0ABC-48BF-A034-A531DEFD5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C6862-E0D7-43C4-B02F-CF60D656A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6FB70-9279-43C2-A4EA-D80170F42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D5C074-314C-455A-996F-0D7C5F909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EDEA4F-0DD6-4F78-B54A-673C527A2B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7B1AD8-EE4C-4C35-9705-6E9915E4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183A43-BA15-492D-9C0B-48B3A9C0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31D916-4A93-4130-BE9A-73DAEB72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07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7372F-E725-4389-A705-389021F13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172415-3D27-4F96-86E8-8C80ABF1E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49F355-EE95-44AB-97C2-9742325E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833C36-A9DB-4EE5-8B63-23D374DAE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79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B5F23F-E3B6-40DD-A808-28E134A96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3A72E4-9F5A-4565-BBB0-96814038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A2D5B-4A0A-44E5-9E18-101AFF0A1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10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CEB9F-0853-4903-8A44-BA09B7F0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EEABF-DF61-4FB2-BC66-75C532CEB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686D0-649D-46EC-985F-51973DC1B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CB2F4-E872-4E40-8FA7-9D2A069FB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ED591-8DBF-44C8-A23C-5656A0BB1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96A634-6B73-48E7-AA60-C173D80E4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66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7858-8A52-4B53-94DD-F30F01724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9989D2-02AA-4F2D-8ADE-0CA6B55191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03E61-FD7A-4861-AA10-2A1382B3A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01104A-CD1F-4A25-B028-4D68E541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3ADFB0-CD2A-465C-A534-BF4E4A1A3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BCEEA-AD31-49D4-8038-9B10E184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07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8B34E2-AB56-44BC-88F4-F9DFC4554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1C0B5-E33F-4C2E-91C9-2E840FD4A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72510-3C6C-4DFE-A090-E5ED16D55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62C76-ED25-428B-B042-662B13B4F1FE}" type="datetimeFigureOut">
              <a:rPr lang="it-IT" smtClean="0"/>
              <a:t>24/12/2024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6372E-E54E-445C-A15F-FEDFB77EE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2CB3C-1F38-4765-B9BE-7D1D5C59A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DB585-1F24-462D-A08C-6790FB5281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76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2" descr="Descrizione: J:\DDSS-Dottorati\Città\DOTTORATI\UTILITIES\Loghi\eng_bg_2r_uni.jpg">
            <a:extLst>
              <a:ext uri="{FF2B5EF4-FFF2-40B4-BE49-F238E27FC236}">
                <a16:creationId xmlns:a16="http://schemas.microsoft.com/office/drawing/2014/main" id="{1E446274-B1AE-4119-90D4-EB9C2C351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569" y="122210"/>
            <a:ext cx="2526861" cy="68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97AA395-F6B8-4B1F-833C-99CD81C26EEB}"/>
              </a:ext>
            </a:extLst>
          </p:cNvPr>
          <p:cNvSpPr txBox="1"/>
          <p:nvPr/>
        </p:nvSpPr>
        <p:spPr>
          <a:xfrm>
            <a:off x="558460" y="1148337"/>
            <a:ext cx="317028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Step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CF7ADD-B45B-4E7D-8501-00476D050FE6}"/>
              </a:ext>
            </a:extLst>
          </p:cNvPr>
          <p:cNvSpPr txBox="1"/>
          <p:nvPr/>
        </p:nvSpPr>
        <p:spPr>
          <a:xfrm>
            <a:off x="4294206" y="1148337"/>
            <a:ext cx="337421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Step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586817-C426-43E0-A43B-D48EA58C5C37}"/>
              </a:ext>
            </a:extLst>
          </p:cNvPr>
          <p:cNvSpPr txBox="1"/>
          <p:nvPr/>
        </p:nvSpPr>
        <p:spPr>
          <a:xfrm>
            <a:off x="558461" y="205150"/>
            <a:ext cx="8846108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3600" b="1" dirty="0" err="1"/>
              <a:t>Supervisor’s</a:t>
            </a:r>
            <a:r>
              <a:rPr lang="it-IT" sz="3600" b="1" dirty="0"/>
              <a:t> </a:t>
            </a:r>
            <a:r>
              <a:rPr lang="it-IT" sz="3600" b="1" dirty="0" err="1"/>
              <a:t>Approval</a:t>
            </a:r>
            <a:r>
              <a:rPr lang="it-IT" sz="3600" b="1" dirty="0"/>
              <a:t> </a:t>
            </a:r>
            <a:r>
              <a:rPr lang="it-IT" sz="3600" b="1" dirty="0" err="1"/>
              <a:t>Instructions</a:t>
            </a:r>
            <a:endParaRPr lang="it-IT" sz="36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542EB8-7CF5-4413-AE34-AFAB08241BFA}"/>
              </a:ext>
            </a:extLst>
          </p:cNvPr>
          <p:cNvSpPr txBox="1"/>
          <p:nvPr/>
        </p:nvSpPr>
        <p:spPr>
          <a:xfrm>
            <a:off x="558460" y="1639272"/>
            <a:ext cx="3170285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Student writes  an email to Supervisor requesting authorization to travel.</a:t>
            </a:r>
            <a:endParaRPr lang="it-IT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EC8E60-9AFB-41BB-866F-8D728C2D2ECF}"/>
              </a:ext>
            </a:extLst>
          </p:cNvPr>
          <p:cNvSpPr txBox="1"/>
          <p:nvPr/>
        </p:nvSpPr>
        <p:spPr>
          <a:xfrm>
            <a:off x="4294204" y="1639272"/>
            <a:ext cx="3374213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Supervisor reviews message, then, should the info and funds suffice, approves the request.</a:t>
            </a:r>
            <a:endParaRPr lang="it-IT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5D51A6-C629-4B84-A57A-CA0869A6EAFA}"/>
              </a:ext>
            </a:extLst>
          </p:cNvPr>
          <p:cNvSpPr txBox="1"/>
          <p:nvPr/>
        </p:nvSpPr>
        <p:spPr>
          <a:xfrm>
            <a:off x="558461" y="2662675"/>
            <a:ext cx="3170284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The email must include</a:t>
            </a:r>
            <a:r>
              <a:rPr lang="en-US" sz="1400" b="1" dirty="0"/>
              <a:t>: </a:t>
            </a:r>
          </a:p>
          <a:p>
            <a:pPr marL="342900" indent="-342900">
              <a:buAutoNum type="alphaLcPeriod"/>
            </a:pPr>
            <a:r>
              <a:rPr lang="en-US" sz="1400" dirty="0"/>
              <a:t>Conference/trip name and location </a:t>
            </a:r>
          </a:p>
          <a:p>
            <a:pPr marL="342900" indent="-342900">
              <a:buAutoNum type="alphaLcPeriod"/>
            </a:pPr>
            <a:r>
              <a:rPr lang="en-US" sz="1400" dirty="0"/>
              <a:t>Conference/trip dates </a:t>
            </a:r>
          </a:p>
          <a:p>
            <a:pPr marL="342900" indent="-342900">
              <a:buAutoNum type="alphaLcPeriod"/>
            </a:pPr>
            <a:r>
              <a:rPr lang="en-US" sz="1400" dirty="0"/>
              <a:t>Estimate of all expenses </a:t>
            </a:r>
          </a:p>
          <a:p>
            <a:pPr marL="342900" indent="-342900">
              <a:buAutoNum type="alphaLcPeriod"/>
            </a:pPr>
            <a:r>
              <a:rPr lang="en-US" sz="1400" dirty="0"/>
              <a:t>Updated and most recent account of available funds the PhD student intends to use for the trip</a:t>
            </a:r>
          </a:p>
          <a:p>
            <a:pPr marL="342900" indent="-342900">
              <a:buAutoNum type="alphaLcPeriod"/>
            </a:pPr>
            <a:r>
              <a:rPr lang="en-US" sz="1400" dirty="0"/>
              <a:t>Fund name/number that will cover this trip. If more than one fund then list preference of use (ex.: 1=PhD student fund </a:t>
            </a:r>
            <a:r>
              <a:rPr lang="en-US" sz="1400" dirty="0" err="1"/>
              <a:t>n.XXXXXXXXX</a:t>
            </a:r>
            <a:r>
              <a:rPr lang="en-US" sz="1400" dirty="0"/>
              <a:t>, 2= Supervisor fund </a:t>
            </a:r>
            <a:r>
              <a:rPr lang="en-US" sz="1400" dirty="0" err="1"/>
              <a:t>n.XXXXXXXXX</a:t>
            </a:r>
            <a:r>
              <a:rPr lang="en-US" sz="1400" dirty="0"/>
              <a:t>). </a:t>
            </a:r>
          </a:p>
          <a:p>
            <a:pPr marL="342900" indent="-342900">
              <a:buAutoNum type="alphaLcPeriod"/>
            </a:pPr>
            <a:r>
              <a:rPr lang="en-US" sz="1400" dirty="0"/>
              <a:t>If you are presenting (i.e., talk/poster) then provide title of presentation*</a:t>
            </a:r>
          </a:p>
          <a:p>
            <a:r>
              <a:rPr lang="en-US" sz="1400" dirty="0"/>
              <a:t>* Note that students traveling on PhD student funds are strongly advised to travel only if actually presenting.</a:t>
            </a:r>
            <a:endParaRPr lang="it-IT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82E3E5-3C0F-4501-B1E5-F2F86F77DF9B}"/>
              </a:ext>
            </a:extLst>
          </p:cNvPr>
          <p:cNvSpPr txBox="1"/>
          <p:nvPr/>
        </p:nvSpPr>
        <p:spPr>
          <a:xfrm>
            <a:off x="4294206" y="2671640"/>
            <a:ext cx="3374211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/>
              <a:t>The Supervisor reviews the email </a:t>
            </a:r>
            <a:r>
              <a:rPr lang="en-US" sz="1400" dirty="0"/>
              <a:t>sent by the PhD  student. If all of the information required (points a. – f.) is provided and there are enough available funds to cover for the trip’s expenses then Supervisor replies to PhD student approving the expense.</a:t>
            </a:r>
          </a:p>
          <a:p>
            <a:endParaRPr lang="en-US" sz="1400" dirty="0"/>
          </a:p>
          <a:p>
            <a:pPr algn="ctr"/>
            <a:r>
              <a:rPr lang="en-US" sz="1400" i="1" dirty="0"/>
              <a:t>Should the email be void of any  of the 6 points necessary then the Supervisor rejects the email and the PhD student must write a new one. Supervisor must approve only when all information in points a. to f. in the previous step are included.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E1B0AE-4E10-4F86-BD41-ECC8F8884475}"/>
              </a:ext>
            </a:extLst>
          </p:cNvPr>
          <p:cNvSpPr txBox="1"/>
          <p:nvPr/>
        </p:nvSpPr>
        <p:spPr>
          <a:xfrm>
            <a:off x="8259324" y="3748858"/>
            <a:ext cx="3374215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400" dirty="0"/>
              <a:t>Student can now fill out the Travel Request Form in </a:t>
            </a:r>
            <a:r>
              <a:rPr lang="en-US" sz="1400" b="1" dirty="0"/>
              <a:t>‘</a:t>
            </a:r>
            <a:r>
              <a:rPr lang="en-US" sz="1400" b="1" dirty="0" err="1"/>
              <a:t>Gestione</a:t>
            </a:r>
            <a:r>
              <a:rPr lang="en-US" sz="1400" b="1" dirty="0"/>
              <a:t> </a:t>
            </a:r>
            <a:r>
              <a:rPr lang="en-US" sz="1400" b="1" dirty="0" err="1"/>
              <a:t>Trasferte</a:t>
            </a:r>
            <a:r>
              <a:rPr lang="en-US" sz="1400" b="1" dirty="0"/>
              <a:t>’ </a:t>
            </a:r>
            <a:r>
              <a:rPr lang="en-US" sz="1400" dirty="0"/>
              <a:t>(‘E-travel’).</a:t>
            </a:r>
          </a:p>
          <a:p>
            <a:pPr marL="342900" indent="-342900">
              <a:buAutoNum type="arabicParenR"/>
            </a:pPr>
            <a:r>
              <a:rPr lang="en-US" sz="1400" dirty="0"/>
              <a:t>Student emails the filled out </a:t>
            </a:r>
            <a:r>
              <a:rPr lang="en-US" sz="1400" b="1" dirty="0"/>
              <a:t>Conference/course/seminar registration </a:t>
            </a:r>
            <a:r>
              <a:rPr lang="en-US" sz="1400" dirty="0"/>
              <a:t>form</a:t>
            </a:r>
            <a:r>
              <a:rPr lang="en-US" sz="1400" b="1" dirty="0"/>
              <a:t> </a:t>
            </a:r>
            <a:r>
              <a:rPr lang="en-US" sz="1400" dirty="0"/>
              <a:t>to Accounting (serv.amm.cont.rovereto@unitn.it), </a:t>
            </a:r>
            <a:r>
              <a:rPr lang="en-US" sz="1400" dirty="0" err="1"/>
              <a:t>CC’ing</a:t>
            </a:r>
            <a:r>
              <a:rPr lang="en-US" sz="1400" dirty="0"/>
              <a:t> </a:t>
            </a:r>
            <a:r>
              <a:rPr lang="en-US" sz="1400" dirty="0" err="1"/>
              <a:t>phd.cimec</a:t>
            </a:r>
            <a:r>
              <a:rPr lang="en-US" sz="1400" dirty="0"/>
              <a:t>, along with student’s ID.</a:t>
            </a:r>
            <a:endParaRPr lang="it-IT" sz="1400" dirty="0"/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C167FC7D-2AD8-4E14-9703-D896FFE2F003}"/>
              </a:ext>
            </a:extLst>
          </p:cNvPr>
          <p:cNvCxnSpPr/>
          <p:nvPr/>
        </p:nvCxnSpPr>
        <p:spPr>
          <a:xfrm rot="16200000" flipH="1">
            <a:off x="7814982" y="1902758"/>
            <a:ext cx="1645024" cy="1407459"/>
          </a:xfrm>
          <a:prstGeom prst="curvedConnector3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743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300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Mercanti, Leah Martha</dc:creator>
  <cp:lastModifiedBy>Mercanti, Leah Martha</cp:lastModifiedBy>
  <cp:revision>7</cp:revision>
  <dcterms:created xsi:type="dcterms:W3CDTF">2021-11-19T10:40:26Z</dcterms:created>
  <dcterms:modified xsi:type="dcterms:W3CDTF">2024-12-24T11:43:54Z</dcterms:modified>
</cp:coreProperties>
</file>