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56" r:id="rId2"/>
    <p:sldId id="257" r:id="rId3"/>
    <p:sldId id="276" r:id="rId4"/>
    <p:sldId id="275" r:id="rId5"/>
    <p:sldId id="258" r:id="rId6"/>
    <p:sldId id="259" r:id="rId7"/>
    <p:sldId id="260" r:id="rId8"/>
    <p:sldId id="277" r:id="rId9"/>
    <p:sldId id="261" r:id="rId10"/>
    <p:sldId id="279" r:id="rId11"/>
    <p:sldId id="287" r:id="rId12"/>
    <p:sldId id="270" r:id="rId13"/>
    <p:sldId id="282" r:id="rId14"/>
    <p:sldId id="269" r:id="rId15"/>
    <p:sldId id="281" r:id="rId16"/>
    <p:sldId id="268" r:id="rId17"/>
    <p:sldId id="283" r:id="rId18"/>
    <p:sldId id="271" r:id="rId19"/>
    <p:sldId id="280" r:id="rId20"/>
    <p:sldId id="273" r:id="rId21"/>
    <p:sldId id="284" r:id="rId22"/>
    <p:sldId id="274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3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430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094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74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92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313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48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1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2947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205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F36F3-EA65-4172-834E-4CA23B7B546A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2E613A7-302A-45C1-909E-06F007004C7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0075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tn.it/en/research/research-suppor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ps.it/it/it/dettaglio-scheda.it.schede-servizio-strumento.schede-servizi.dis-coll-indennit-mensile-di-disoccupazione-50183.dis-coll-indennit-mensile-di-disoccupazione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borse.unitn.it/assegni-di-tutorato" TargetMode="External"/><Relationship Id="rId2" Type="http://schemas.openxmlformats.org/officeDocument/2006/relationships/hyperlink" Target="https://www.unitn.it/it/studiare/collabora-con-noi/tutorato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tn.it/it/studiare/iscriversi/informazioni-dottorandi-iscritti/conseguimento-titolo-di-dottorato" TargetMode="External"/><Relationship Id="rId2" Type="http://schemas.openxmlformats.org/officeDocument/2006/relationships/hyperlink" Target="https://wiki.cimec.unitn.it/tiki-index.php?page=FinalExamGuidelinesandFAQ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5B830-69BB-4879-B4D4-418EC492AE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591" y="1927218"/>
            <a:ext cx="10620103" cy="2375846"/>
          </a:xfrm>
        </p:spPr>
        <p:txBody>
          <a:bodyPr>
            <a:noAutofit/>
          </a:bodyPr>
          <a:lstStyle/>
          <a:p>
            <a:br>
              <a:rPr lang="it-IT" sz="5400" dirty="0"/>
            </a:br>
            <a:br>
              <a:rPr lang="it-IT" sz="5400" dirty="0"/>
            </a:br>
            <a:br>
              <a:rPr lang="it-IT" sz="5400" dirty="0"/>
            </a:br>
            <a:br>
              <a:rPr lang="it-IT" sz="5400" dirty="0"/>
            </a:br>
            <a:br>
              <a:rPr lang="it-IT" sz="5400" dirty="0"/>
            </a:br>
            <a:br>
              <a:rPr lang="it-IT" sz="5400" dirty="0"/>
            </a:br>
            <a:r>
              <a:rPr lang="it-IT" sz="5400" dirty="0" err="1"/>
              <a:t>PhD</a:t>
            </a:r>
            <a:r>
              <a:rPr lang="it-IT" sz="5400" dirty="0"/>
              <a:t> in Cognitive and Brain Sciences </a:t>
            </a:r>
            <a:r>
              <a:rPr lang="it-IT" sz="5400" dirty="0" err="1"/>
              <a:t>Graduation</a:t>
            </a:r>
            <a:r>
              <a:rPr lang="it-IT" sz="5400" dirty="0"/>
              <a:t> Countdown</a:t>
            </a:r>
            <a:br>
              <a:rPr lang="it-IT" sz="5400" dirty="0"/>
            </a:b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FE2500-6692-48DD-A53E-372C71A9F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772" y="3852550"/>
            <a:ext cx="3249336" cy="1119142"/>
          </a:xfrm>
        </p:spPr>
        <p:txBody>
          <a:bodyPr/>
          <a:lstStyle/>
          <a:p>
            <a:r>
              <a:rPr lang="it-IT" dirty="0"/>
              <a:t>37</a:t>
            </a:r>
            <a:r>
              <a:rPr lang="en-US" baseline="30000" dirty="0"/>
              <a:t>TH</a:t>
            </a:r>
            <a:r>
              <a:rPr lang="en-US" dirty="0"/>
              <a:t> CYCLE  </a:t>
            </a:r>
          </a:p>
          <a:p>
            <a:r>
              <a:rPr lang="en-US" dirty="0"/>
              <a:t>(2024/2025 academic year)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8C20A4-F150-4677-BB0F-2BC6F83DE155}"/>
              </a:ext>
            </a:extLst>
          </p:cNvPr>
          <p:cNvSpPr txBox="1"/>
          <p:nvPr/>
        </p:nvSpPr>
        <p:spPr>
          <a:xfrm>
            <a:off x="8581937" y="5272657"/>
            <a:ext cx="3087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Hurrah, </a:t>
            </a:r>
            <a:r>
              <a:rPr lang="it-IT" dirty="0" err="1"/>
              <a:t>you’re</a:t>
            </a:r>
            <a:r>
              <a:rPr lang="it-IT" dirty="0"/>
              <a:t> </a:t>
            </a:r>
            <a:r>
              <a:rPr lang="it-IT" dirty="0" err="1"/>
              <a:t>almost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046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43B5-13FC-4982-A126-D2E57DB2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53" y="1898758"/>
            <a:ext cx="9840985" cy="3747033"/>
          </a:xfrm>
        </p:spPr>
        <p:txBody>
          <a:bodyPr>
            <a:noAutofit/>
          </a:bodyPr>
          <a:lstStyle/>
          <a:p>
            <a:br>
              <a:rPr lang="it-IT" sz="1600" dirty="0"/>
            </a:br>
            <a:br>
              <a:rPr lang="it-IT" sz="1600" dirty="0"/>
            </a:br>
            <a:r>
              <a:rPr lang="it-IT" sz="1600" dirty="0"/>
              <a:t>1) Check with </a:t>
            </a:r>
            <a:r>
              <a:rPr lang="it-IT" sz="1600" dirty="0" err="1"/>
              <a:t>your</a:t>
            </a:r>
            <a:r>
              <a:rPr lang="it-IT" sz="1600" dirty="0"/>
              <a:t> supervisor</a:t>
            </a:r>
            <a:br>
              <a:rPr lang="it-IT" sz="1600" dirty="0"/>
            </a:br>
            <a:br>
              <a:rPr lang="it-IT" sz="1600" dirty="0"/>
            </a:br>
            <a:r>
              <a:rPr lang="it-IT" sz="1600" dirty="0"/>
              <a:t>2) Awards/grants</a:t>
            </a:r>
            <a:br>
              <a:rPr lang="it-IT" sz="1600" dirty="0"/>
            </a:br>
            <a:br>
              <a:rPr lang="it-IT" sz="1600" dirty="0"/>
            </a:br>
            <a:r>
              <a:rPr lang="it-IT" sz="1600" dirty="0"/>
              <a:t>3) DIS-COLL (</a:t>
            </a:r>
            <a:r>
              <a:rPr lang="it-IT" sz="1600" dirty="0" err="1"/>
              <a:t>Unemployment</a:t>
            </a:r>
            <a:r>
              <a:rPr lang="it-IT" sz="1600" dirty="0"/>
              <a:t> </a:t>
            </a:r>
            <a:r>
              <a:rPr lang="it-IT" sz="1600" dirty="0" err="1"/>
              <a:t>pay</a:t>
            </a:r>
            <a:r>
              <a:rPr lang="it-IT" sz="1600" dirty="0"/>
              <a:t>)</a:t>
            </a:r>
            <a:br>
              <a:rPr lang="it-IT" sz="1600" dirty="0"/>
            </a:br>
            <a:br>
              <a:rPr lang="it-IT" sz="1600" dirty="0"/>
            </a:br>
            <a:r>
              <a:rPr lang="it-IT" sz="1600" dirty="0"/>
              <a:t>4) Tutoring for UNITN </a:t>
            </a:r>
            <a:r>
              <a:rPr lang="it-IT" sz="1600" dirty="0" err="1"/>
              <a:t>courses</a:t>
            </a:r>
            <a:br>
              <a:rPr lang="it-IT" sz="1600" dirty="0"/>
            </a:br>
            <a:br>
              <a:rPr lang="it-IT" sz="1600" dirty="0"/>
            </a:br>
            <a:r>
              <a:rPr lang="it-IT" sz="1600" dirty="0"/>
              <a:t>5) employment </a:t>
            </a:r>
            <a:r>
              <a:rPr lang="it-IT" sz="1600" cap="none" dirty="0"/>
              <a:t>(Supervisor-</a:t>
            </a:r>
            <a:r>
              <a:rPr lang="it-IT" sz="1600" cap="none" dirty="0" err="1"/>
              <a:t>approved</a:t>
            </a:r>
            <a:r>
              <a:rPr lang="it-IT" sz="1600" cap="none" dirty="0"/>
              <a:t> and DPC-</a:t>
            </a:r>
            <a:r>
              <a:rPr lang="it-IT" sz="1600" cap="none" dirty="0" err="1"/>
              <a:t>authorized</a:t>
            </a:r>
            <a:r>
              <a:rPr lang="it-IT" sz="1600" cap="none" dirty="0"/>
              <a:t>)</a:t>
            </a: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DB7550-1E70-47BE-8585-16B65C9446AB}"/>
              </a:ext>
            </a:extLst>
          </p:cNvPr>
          <p:cNvSpPr txBox="1"/>
          <p:nvPr/>
        </p:nvSpPr>
        <p:spPr>
          <a:xfrm>
            <a:off x="5641945" y="433131"/>
            <a:ext cx="6112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highlight>
                  <a:srgbClr val="FFFF00"/>
                </a:highlight>
              </a:rPr>
              <a:t>No more </a:t>
            </a:r>
            <a:r>
              <a:rPr lang="it-IT" sz="2400" dirty="0" err="1">
                <a:highlight>
                  <a:srgbClr val="FFFF00"/>
                </a:highlight>
              </a:rPr>
              <a:t>normal</a:t>
            </a:r>
            <a:r>
              <a:rPr lang="it-IT" sz="2400" dirty="0">
                <a:highlight>
                  <a:srgbClr val="FFFF00"/>
                </a:highlight>
              </a:rPr>
              <a:t> </a:t>
            </a:r>
            <a:r>
              <a:rPr lang="it-IT" sz="2400" dirty="0" err="1">
                <a:highlight>
                  <a:srgbClr val="FFFF00"/>
                </a:highlight>
              </a:rPr>
              <a:t>PhD</a:t>
            </a:r>
            <a:r>
              <a:rPr lang="it-IT" sz="2400" dirty="0">
                <a:highlight>
                  <a:srgbClr val="FFFF00"/>
                </a:highlight>
              </a:rPr>
              <a:t> funding </a:t>
            </a:r>
            <a:r>
              <a:rPr lang="it-IT" sz="2400" dirty="0" err="1">
                <a:highlight>
                  <a:srgbClr val="FFFF00"/>
                </a:highlight>
              </a:rPr>
              <a:t>after</a:t>
            </a:r>
            <a:r>
              <a:rPr lang="it-IT" sz="2400" dirty="0">
                <a:highlight>
                  <a:srgbClr val="FFFF00"/>
                </a:highlight>
              </a:rPr>
              <a:t> 31/10/2025!</a:t>
            </a: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358E1F-36CD-47D4-84A2-78B9D6CDD836}"/>
              </a:ext>
            </a:extLst>
          </p:cNvPr>
          <p:cNvSpPr txBox="1"/>
          <p:nvPr/>
        </p:nvSpPr>
        <p:spPr>
          <a:xfrm>
            <a:off x="721453" y="469783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5715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43B5-13FC-4982-A126-D2E57DB2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53" y="1898758"/>
            <a:ext cx="9840985" cy="3747033"/>
          </a:xfrm>
        </p:spPr>
        <p:txBody>
          <a:bodyPr>
            <a:noAutofit/>
          </a:bodyPr>
          <a:lstStyle/>
          <a:p>
            <a:br>
              <a:rPr lang="it-IT" sz="1600" dirty="0"/>
            </a:br>
            <a:br>
              <a:rPr lang="it-IT" sz="1600" dirty="0"/>
            </a:br>
            <a:r>
              <a:rPr lang="it-IT" sz="1600" dirty="0"/>
              <a:t>1) Check with </a:t>
            </a:r>
            <a:r>
              <a:rPr lang="it-IT" sz="1600" dirty="0" err="1"/>
              <a:t>your</a:t>
            </a:r>
            <a:r>
              <a:rPr lang="it-IT" sz="1600" dirty="0"/>
              <a:t> supervisor</a:t>
            </a:r>
            <a:br>
              <a:rPr lang="it-IT" sz="1600" dirty="0"/>
            </a:br>
            <a:br>
              <a:rPr lang="it-IT" sz="1600" dirty="0"/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2) Awards/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grantS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3) DIS-COLL (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Unemployment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pay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)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	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4) Tutoring for UNITN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courses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5) employment 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(Supervisor-</a:t>
            </a:r>
            <a:r>
              <a:rPr lang="it-IT" sz="1600" cap="none" dirty="0" err="1">
                <a:solidFill>
                  <a:schemeClr val="bg1">
                    <a:lumMod val="65000"/>
                  </a:schemeClr>
                </a:solidFill>
              </a:rPr>
              <a:t>approved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 and DPC-</a:t>
            </a:r>
            <a:r>
              <a:rPr lang="it-IT" sz="1600" cap="none" dirty="0" err="1">
                <a:solidFill>
                  <a:schemeClr val="bg1">
                    <a:lumMod val="65000"/>
                  </a:schemeClr>
                </a:solidFill>
              </a:rPr>
              <a:t>authorized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DB7550-1E70-47BE-8585-16B65C9446AB}"/>
              </a:ext>
            </a:extLst>
          </p:cNvPr>
          <p:cNvSpPr txBox="1"/>
          <p:nvPr/>
        </p:nvSpPr>
        <p:spPr>
          <a:xfrm>
            <a:off x="5641945" y="433131"/>
            <a:ext cx="6112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highlight>
                  <a:srgbClr val="FFFF00"/>
                </a:highlight>
              </a:rPr>
              <a:t>No more </a:t>
            </a:r>
            <a:r>
              <a:rPr lang="it-IT" sz="2400" dirty="0" err="1">
                <a:highlight>
                  <a:srgbClr val="FFFF00"/>
                </a:highlight>
              </a:rPr>
              <a:t>normal</a:t>
            </a:r>
            <a:r>
              <a:rPr lang="it-IT" sz="2400" dirty="0">
                <a:highlight>
                  <a:srgbClr val="FFFF00"/>
                </a:highlight>
              </a:rPr>
              <a:t> </a:t>
            </a:r>
            <a:r>
              <a:rPr lang="it-IT" sz="2400" dirty="0" err="1">
                <a:highlight>
                  <a:srgbClr val="FFFF00"/>
                </a:highlight>
              </a:rPr>
              <a:t>PhD</a:t>
            </a:r>
            <a:r>
              <a:rPr lang="it-IT" sz="2400" dirty="0">
                <a:highlight>
                  <a:srgbClr val="FFFF00"/>
                </a:highlight>
              </a:rPr>
              <a:t> funding </a:t>
            </a:r>
            <a:r>
              <a:rPr lang="it-IT" sz="2400" dirty="0" err="1">
                <a:highlight>
                  <a:srgbClr val="FFFF00"/>
                </a:highlight>
              </a:rPr>
              <a:t>after</a:t>
            </a:r>
            <a:r>
              <a:rPr lang="it-IT" sz="2400" dirty="0">
                <a:highlight>
                  <a:srgbClr val="FFFF00"/>
                </a:highlight>
              </a:rPr>
              <a:t> 31/10/2025!</a:t>
            </a: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358E1F-36CD-47D4-84A2-78B9D6CDD836}"/>
              </a:ext>
            </a:extLst>
          </p:cNvPr>
          <p:cNvSpPr txBox="1"/>
          <p:nvPr/>
        </p:nvSpPr>
        <p:spPr>
          <a:xfrm>
            <a:off x="721453" y="469783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08883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AE387-7846-4CD1-A3E4-F1922B0D6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Supervisor funding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A4FF3-CD3A-417B-8270-A343C3F91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182" y="1772578"/>
            <a:ext cx="11249636" cy="380338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it-IT" dirty="0" err="1"/>
              <a:t>If</a:t>
            </a:r>
            <a:r>
              <a:rPr lang="it-IT" dirty="0"/>
              <a:t> supervisor </a:t>
            </a:r>
            <a:r>
              <a:rPr lang="it-IT" dirty="0" err="1"/>
              <a:t>has</a:t>
            </a:r>
            <a:r>
              <a:rPr lang="it-IT" dirty="0"/>
              <a:t> available funds </a:t>
            </a:r>
            <a:r>
              <a:rPr lang="it-IT" dirty="0" err="1"/>
              <a:t>may</a:t>
            </a:r>
            <a:r>
              <a:rPr lang="it-IT" dirty="0"/>
              <a:t> be </a:t>
            </a:r>
            <a:r>
              <a:rPr lang="it-IT" dirty="0" err="1"/>
              <a:t>able</a:t>
            </a:r>
            <a:r>
              <a:rPr lang="it-IT" dirty="0"/>
              <a:t> to </a:t>
            </a:r>
            <a:r>
              <a:rPr lang="it-IT" dirty="0" err="1"/>
              <a:t>extend</a:t>
            </a:r>
            <a:r>
              <a:rPr lang="it-IT" dirty="0"/>
              <a:t> </a:t>
            </a:r>
            <a:r>
              <a:rPr lang="it-IT" dirty="0" err="1"/>
              <a:t>your</a:t>
            </a:r>
            <a:r>
              <a:rPr lang="it-IT" dirty="0"/>
              <a:t> PHD </a:t>
            </a:r>
            <a:r>
              <a:rPr lang="it-IT" dirty="0" err="1"/>
              <a:t>salary</a:t>
            </a:r>
            <a:r>
              <a:rPr lang="it-IT" dirty="0"/>
              <a:t> for X </a:t>
            </a:r>
            <a:r>
              <a:rPr lang="it-IT" dirty="0" err="1"/>
              <a:t>amount</a:t>
            </a:r>
            <a:r>
              <a:rPr lang="it-IT" dirty="0"/>
              <a:t> of months. </a:t>
            </a:r>
            <a:r>
              <a:rPr lang="it-IT" dirty="0" err="1"/>
              <a:t>Speak</a:t>
            </a:r>
            <a:r>
              <a:rPr lang="it-IT" dirty="0"/>
              <a:t> with </a:t>
            </a:r>
            <a:r>
              <a:rPr lang="it-IT" dirty="0" err="1"/>
              <a:t>him</a:t>
            </a:r>
            <a:r>
              <a:rPr lang="it-IT" dirty="0"/>
              <a:t>/</a:t>
            </a:r>
            <a:r>
              <a:rPr lang="it-IT" dirty="0" err="1"/>
              <a:t>her</a:t>
            </a:r>
            <a:r>
              <a:rPr lang="it-IT" dirty="0"/>
              <a:t>.</a:t>
            </a:r>
          </a:p>
          <a:p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case,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called a </a:t>
            </a:r>
            <a:r>
              <a:rPr lang="it-IT" i="1" dirty="0"/>
              <a:t>borsa di completamento</a:t>
            </a:r>
            <a:r>
              <a:rPr lang="it-IT" dirty="0"/>
              <a:t>:</a:t>
            </a:r>
          </a:p>
          <a:p>
            <a:pPr lvl="1"/>
            <a:r>
              <a:rPr lang="it-IT" sz="1700" dirty="0" err="1"/>
              <a:t>Paperwork</a:t>
            </a:r>
            <a:r>
              <a:rPr lang="it-IT" sz="1700" dirty="0"/>
              <a:t> </a:t>
            </a:r>
            <a:r>
              <a:rPr lang="it-IT" sz="1700" dirty="0" err="1"/>
              <a:t>done</a:t>
            </a:r>
            <a:r>
              <a:rPr lang="it-IT" sz="1700" dirty="0"/>
              <a:t> </a:t>
            </a:r>
            <a:r>
              <a:rPr lang="it-IT" sz="1700" dirty="0" err="1"/>
              <a:t>at</a:t>
            </a:r>
            <a:r>
              <a:rPr lang="it-IT" sz="1700" dirty="0"/>
              <a:t> beginning of </a:t>
            </a:r>
            <a:r>
              <a:rPr lang="it-IT" sz="1700" dirty="0" err="1"/>
              <a:t>September</a:t>
            </a:r>
            <a:r>
              <a:rPr lang="it-IT" sz="1700" dirty="0"/>
              <a:t> for additional </a:t>
            </a:r>
            <a:r>
              <a:rPr lang="it-IT" sz="1700" dirty="0" err="1"/>
              <a:t>stipend</a:t>
            </a:r>
            <a:r>
              <a:rPr lang="it-IT" sz="1700" dirty="0"/>
              <a:t> to start on Nov. 1st</a:t>
            </a:r>
          </a:p>
          <a:p>
            <a:pPr lvl="1"/>
            <a:r>
              <a:rPr lang="it-IT" sz="1700" dirty="0" err="1"/>
              <a:t>PhD</a:t>
            </a:r>
            <a:r>
              <a:rPr lang="it-IT" sz="1700" dirty="0"/>
              <a:t> </a:t>
            </a:r>
            <a:r>
              <a:rPr lang="it-IT" sz="1700" dirty="0" err="1"/>
              <a:t>stipend</a:t>
            </a:r>
            <a:r>
              <a:rPr lang="it-IT" sz="1700" dirty="0"/>
              <a:t> </a:t>
            </a:r>
            <a:r>
              <a:rPr lang="it-IT" sz="1700" dirty="0" err="1"/>
              <a:t>is</a:t>
            </a:r>
            <a:r>
              <a:rPr lang="it-IT" sz="1700" dirty="0"/>
              <a:t> </a:t>
            </a:r>
            <a:r>
              <a:rPr lang="it-IT" sz="1700" dirty="0" err="1"/>
              <a:t>same</a:t>
            </a:r>
            <a:r>
              <a:rPr lang="it-IT" sz="1700" dirty="0"/>
              <a:t> </a:t>
            </a:r>
            <a:r>
              <a:rPr lang="it-IT" sz="1700" dirty="0" err="1"/>
              <a:t>as</a:t>
            </a:r>
            <a:r>
              <a:rPr lang="it-IT" sz="1700" dirty="0"/>
              <a:t> </a:t>
            </a:r>
            <a:r>
              <a:rPr lang="it-IT" sz="1700" dirty="0" err="1"/>
              <a:t>previous</a:t>
            </a:r>
            <a:r>
              <a:rPr lang="it-IT" sz="1700" dirty="0"/>
              <a:t> one (</a:t>
            </a:r>
            <a:r>
              <a:rPr lang="it-IT" sz="1700" dirty="0" err="1"/>
              <a:t>bimonthly</a:t>
            </a:r>
            <a:r>
              <a:rPr lang="it-IT" sz="1700" dirty="0"/>
              <a:t> – </a:t>
            </a:r>
            <a:r>
              <a:rPr lang="it-IT" sz="1700" dirty="0" err="1"/>
              <a:t>paid</a:t>
            </a:r>
            <a:r>
              <a:rPr lang="it-IT" sz="1700" dirty="0"/>
              <a:t> in </a:t>
            </a:r>
            <a:r>
              <a:rPr lang="it-IT" sz="1700" dirty="0" err="1"/>
              <a:t>advance</a:t>
            </a:r>
            <a:r>
              <a:rPr lang="it-IT" sz="1700" dirty="0"/>
              <a:t>), </a:t>
            </a:r>
            <a:r>
              <a:rPr lang="it-IT" sz="1700" dirty="0" err="1"/>
              <a:t>managed</a:t>
            </a:r>
            <a:r>
              <a:rPr lang="it-IT" sz="1700" dirty="0"/>
              <a:t> by Rovereto Accounting (and </a:t>
            </a:r>
            <a:r>
              <a:rPr lang="it-IT" sz="1700" dirty="0" err="1"/>
              <a:t>not</a:t>
            </a:r>
            <a:r>
              <a:rPr lang="it-IT" sz="1700" dirty="0"/>
              <a:t> </a:t>
            </a:r>
            <a:r>
              <a:rPr lang="it-IT" sz="1700" dirty="0" err="1"/>
              <a:t>University</a:t>
            </a:r>
            <a:r>
              <a:rPr lang="it-IT" sz="1700" dirty="0"/>
              <a:t> </a:t>
            </a:r>
            <a:r>
              <a:rPr lang="it-IT" sz="1700" dirty="0" err="1"/>
              <a:t>PhD</a:t>
            </a:r>
            <a:r>
              <a:rPr lang="it-IT" sz="1700" dirty="0"/>
              <a:t> office)</a:t>
            </a:r>
          </a:p>
          <a:p>
            <a:pPr lvl="1"/>
            <a:r>
              <a:rPr lang="it-IT" sz="1700" dirty="0" err="1"/>
              <a:t>It</a:t>
            </a:r>
            <a:r>
              <a:rPr lang="it-IT" sz="1700" dirty="0"/>
              <a:t> can </a:t>
            </a:r>
            <a:r>
              <a:rPr lang="it-IT" sz="1700" dirty="0" err="1"/>
              <a:t>only</a:t>
            </a:r>
            <a:r>
              <a:rPr lang="it-IT" sz="1700" dirty="0"/>
              <a:t> cover up the </a:t>
            </a:r>
            <a:r>
              <a:rPr lang="it-IT" sz="1700" dirty="0" err="1"/>
              <a:t>entire</a:t>
            </a:r>
            <a:r>
              <a:rPr lang="it-IT" sz="1700" dirty="0"/>
              <a:t> last month </a:t>
            </a:r>
            <a:r>
              <a:rPr lang="it-IT" sz="1700" dirty="0" err="1"/>
              <a:t>if</a:t>
            </a:r>
            <a:r>
              <a:rPr lang="it-IT" sz="1700" dirty="0"/>
              <a:t> </a:t>
            </a:r>
            <a:r>
              <a:rPr lang="it-IT" sz="1700" dirty="0" err="1"/>
              <a:t>thesis</a:t>
            </a:r>
            <a:r>
              <a:rPr lang="it-IT" sz="1700" dirty="0"/>
              <a:t> </a:t>
            </a:r>
            <a:r>
              <a:rPr lang="it-IT" sz="1700" dirty="0" err="1"/>
              <a:t>discussion</a:t>
            </a:r>
            <a:r>
              <a:rPr lang="it-IT" sz="1700" dirty="0"/>
              <a:t> </a:t>
            </a:r>
            <a:r>
              <a:rPr lang="it-IT" sz="1700" dirty="0" err="1"/>
              <a:t>is</a:t>
            </a:r>
            <a:r>
              <a:rPr lang="it-IT" sz="1700" dirty="0"/>
              <a:t> in 2</a:t>
            </a:r>
            <a:r>
              <a:rPr lang="en-US" sz="1700" baseline="30000" dirty="0"/>
              <a:t>ND</a:t>
            </a:r>
            <a:r>
              <a:rPr lang="en-US" sz="1700" dirty="0"/>
              <a:t> </a:t>
            </a:r>
            <a:r>
              <a:rPr lang="it-IT" sz="1700" dirty="0" err="1"/>
              <a:t>half</a:t>
            </a:r>
            <a:r>
              <a:rPr lang="it-IT" sz="1700" dirty="0"/>
              <a:t> of </a:t>
            </a:r>
            <a:r>
              <a:rPr lang="it-IT" sz="1700" dirty="0" err="1"/>
              <a:t>that</a:t>
            </a:r>
            <a:r>
              <a:rPr lang="it-IT" sz="1700" dirty="0"/>
              <a:t> month (</a:t>
            </a:r>
            <a:r>
              <a:rPr lang="it-IT" sz="1700" dirty="0" err="1"/>
              <a:t>otherwise</a:t>
            </a:r>
            <a:r>
              <a:rPr lang="it-IT" sz="1700" dirty="0"/>
              <a:t> can be </a:t>
            </a:r>
            <a:r>
              <a:rPr lang="it-IT" sz="1700" dirty="0" err="1"/>
              <a:t>paid</a:t>
            </a:r>
            <a:r>
              <a:rPr lang="it-IT" sz="1700" dirty="0"/>
              <a:t> up </a:t>
            </a:r>
            <a:r>
              <a:rPr lang="it-IT" sz="1700" dirty="0" err="1"/>
              <a:t>until</a:t>
            </a:r>
            <a:r>
              <a:rPr lang="it-IT" sz="1700" dirty="0"/>
              <a:t> </a:t>
            </a:r>
            <a:r>
              <a:rPr lang="it-IT" sz="1700" dirty="0" err="1"/>
              <a:t>prior</a:t>
            </a:r>
            <a:r>
              <a:rPr lang="it-IT" sz="1700" dirty="0"/>
              <a:t> month)</a:t>
            </a:r>
          </a:p>
          <a:p>
            <a:pPr lvl="1"/>
            <a:r>
              <a:rPr lang="it-IT" sz="1700" dirty="0"/>
              <a:t>Can cover </a:t>
            </a:r>
            <a:r>
              <a:rPr lang="it-IT" sz="1700" dirty="0" err="1"/>
              <a:t>less</a:t>
            </a:r>
            <a:r>
              <a:rPr lang="it-IT" sz="1700" dirty="0"/>
              <a:t> months </a:t>
            </a:r>
            <a:r>
              <a:rPr lang="it-IT" sz="1700" dirty="0" err="1"/>
              <a:t>than</a:t>
            </a:r>
            <a:r>
              <a:rPr lang="it-IT" sz="1700" dirty="0"/>
              <a:t> </a:t>
            </a:r>
            <a:r>
              <a:rPr lang="it-IT" sz="1700" dirty="0" err="1"/>
              <a:t>actual</a:t>
            </a:r>
            <a:r>
              <a:rPr lang="it-IT" sz="1700" dirty="0"/>
              <a:t> </a:t>
            </a:r>
            <a:r>
              <a:rPr lang="it-IT" sz="1700" dirty="0" err="1"/>
              <a:t>period</a:t>
            </a:r>
            <a:r>
              <a:rPr lang="it-IT" sz="1700" dirty="0"/>
              <a:t> </a:t>
            </a:r>
            <a:r>
              <a:rPr lang="it-IT" sz="1700" dirty="0" err="1"/>
              <a:t>before</a:t>
            </a:r>
            <a:r>
              <a:rPr lang="it-IT" sz="1700" dirty="0"/>
              <a:t> </a:t>
            </a:r>
            <a:r>
              <a:rPr lang="it-IT" sz="1700" dirty="0" err="1"/>
              <a:t>final</a:t>
            </a:r>
            <a:r>
              <a:rPr lang="it-IT" sz="1700" dirty="0"/>
              <a:t> </a:t>
            </a:r>
            <a:r>
              <a:rPr lang="it-IT" sz="1700" dirty="0" err="1"/>
              <a:t>exam</a:t>
            </a:r>
            <a:r>
              <a:rPr lang="it-IT" sz="1700" dirty="0"/>
              <a:t> </a:t>
            </a:r>
            <a:r>
              <a:rPr lang="it-IT" sz="1700" dirty="0" err="1"/>
              <a:t>discussion</a:t>
            </a:r>
            <a:endParaRPr lang="it-IT" sz="1700" dirty="0"/>
          </a:p>
          <a:p>
            <a:pPr lvl="1"/>
            <a:r>
              <a:rPr lang="it-IT" sz="1700" dirty="0" err="1"/>
              <a:t>Not</a:t>
            </a:r>
            <a:r>
              <a:rPr lang="it-IT" sz="1700" dirty="0"/>
              <a:t> </a:t>
            </a:r>
            <a:r>
              <a:rPr lang="it-IT" sz="1700" dirty="0" err="1"/>
              <a:t>contingent</a:t>
            </a:r>
            <a:r>
              <a:rPr lang="it-IT" sz="1700" dirty="0"/>
              <a:t> to extension (</a:t>
            </a:r>
            <a:r>
              <a:rPr lang="it-IT" sz="1700" dirty="0" err="1"/>
              <a:t>meaning</a:t>
            </a:r>
            <a:r>
              <a:rPr lang="it-IT" sz="1700" dirty="0"/>
              <a:t>: </a:t>
            </a:r>
            <a:r>
              <a:rPr lang="it-IT" sz="1700" dirty="0" err="1"/>
              <a:t>if</a:t>
            </a:r>
            <a:r>
              <a:rPr lang="it-IT" sz="1700" dirty="0"/>
              <a:t> </a:t>
            </a:r>
            <a:r>
              <a:rPr lang="it-IT" sz="1700" dirty="0" err="1"/>
              <a:t>you</a:t>
            </a:r>
            <a:r>
              <a:rPr lang="it-IT" sz="1700" dirty="0"/>
              <a:t> </a:t>
            </a:r>
            <a:r>
              <a:rPr lang="it-IT" sz="1700" dirty="0" err="1"/>
              <a:t>don’t</a:t>
            </a:r>
            <a:r>
              <a:rPr lang="it-IT" sz="1700" dirty="0"/>
              <a:t> </a:t>
            </a:r>
            <a:r>
              <a:rPr lang="it-IT" sz="1700" dirty="0" err="1"/>
              <a:t>request</a:t>
            </a:r>
            <a:r>
              <a:rPr lang="it-IT" sz="1700" dirty="0"/>
              <a:t> an extension </a:t>
            </a:r>
            <a:r>
              <a:rPr lang="it-IT" sz="1700" dirty="0" err="1"/>
              <a:t>you</a:t>
            </a:r>
            <a:r>
              <a:rPr lang="it-IT" sz="1700" dirty="0"/>
              <a:t> can </a:t>
            </a:r>
            <a:r>
              <a:rPr lang="it-IT" sz="1700" dirty="0" err="1"/>
              <a:t>still</a:t>
            </a:r>
            <a:r>
              <a:rPr lang="it-IT" sz="1700" dirty="0"/>
              <a:t> be </a:t>
            </a:r>
            <a:r>
              <a:rPr lang="it-IT" sz="1700" dirty="0" err="1"/>
              <a:t>eligible</a:t>
            </a:r>
            <a:r>
              <a:rPr lang="it-IT" sz="1700" dirty="0"/>
              <a:t> for the additional </a:t>
            </a:r>
            <a:r>
              <a:rPr lang="it-IT" sz="1700" dirty="0" err="1"/>
              <a:t>stipend</a:t>
            </a:r>
            <a:r>
              <a:rPr lang="it-IT" sz="1700" dirty="0"/>
              <a:t>)</a:t>
            </a:r>
          </a:p>
          <a:p>
            <a:pPr lvl="1"/>
            <a:endParaRPr lang="it-IT" sz="1600" dirty="0"/>
          </a:p>
          <a:p>
            <a:endParaRPr lang="en-US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2EC1E6-E7E8-42BD-AEB5-157841513F9D}"/>
              </a:ext>
            </a:extLst>
          </p:cNvPr>
          <p:cNvSpPr txBox="1"/>
          <p:nvPr/>
        </p:nvSpPr>
        <p:spPr>
          <a:xfrm>
            <a:off x="243280" y="209724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05DE7A-987D-4A53-9E7A-3DD62F716BE9}"/>
              </a:ext>
            </a:extLst>
          </p:cNvPr>
          <p:cNvSpPr txBox="1"/>
          <p:nvPr/>
        </p:nvSpPr>
        <p:spPr>
          <a:xfrm>
            <a:off x="569053" y="5724770"/>
            <a:ext cx="110538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err="1">
                <a:highlight>
                  <a:srgbClr val="FFFF00"/>
                </a:highlight>
              </a:rPr>
              <a:t>Attention</a:t>
            </a:r>
            <a:r>
              <a:rPr lang="it-IT" sz="2000" dirty="0">
                <a:highlight>
                  <a:srgbClr val="FFFF00"/>
                </a:highlight>
              </a:rPr>
              <a:t>:  The new </a:t>
            </a:r>
            <a:r>
              <a:rPr lang="it-IT" sz="2000" i="1" dirty="0">
                <a:highlight>
                  <a:srgbClr val="FFFF00"/>
                </a:highlight>
              </a:rPr>
              <a:t>contratto di ricerca (ex-assegno di ricerca, </a:t>
            </a:r>
            <a:r>
              <a:rPr lang="it-IT" sz="2000" dirty="0" err="1">
                <a:highlight>
                  <a:srgbClr val="FFFF00"/>
                </a:highlight>
              </a:rPr>
              <a:t>not</a:t>
            </a:r>
            <a:r>
              <a:rPr lang="it-IT" sz="2000" dirty="0">
                <a:highlight>
                  <a:srgbClr val="FFFF00"/>
                </a:highlight>
              </a:rPr>
              <a:t> to be </a:t>
            </a:r>
            <a:r>
              <a:rPr lang="it-IT" sz="2000" dirty="0" err="1">
                <a:highlight>
                  <a:srgbClr val="FFFF00"/>
                </a:highlight>
              </a:rPr>
              <a:t>confused</a:t>
            </a:r>
            <a:r>
              <a:rPr lang="it-IT" sz="2000" dirty="0">
                <a:highlight>
                  <a:srgbClr val="FFFF00"/>
                </a:highlight>
              </a:rPr>
              <a:t> with the new RTT positions) </a:t>
            </a:r>
            <a:r>
              <a:rPr lang="it-IT" sz="2000" dirty="0" err="1">
                <a:highlight>
                  <a:srgbClr val="FFFF00"/>
                </a:highlight>
              </a:rPr>
              <a:t>requires</a:t>
            </a:r>
            <a:r>
              <a:rPr lang="it-IT" sz="2000" dirty="0">
                <a:highlight>
                  <a:srgbClr val="FFFF00"/>
                </a:highlight>
              </a:rPr>
              <a:t> </a:t>
            </a:r>
            <a:r>
              <a:rPr lang="it-IT" sz="2000" dirty="0" err="1">
                <a:highlight>
                  <a:srgbClr val="FFFF00"/>
                </a:highlight>
              </a:rPr>
              <a:t>candidates</a:t>
            </a:r>
            <a:r>
              <a:rPr lang="it-IT" sz="2000" dirty="0">
                <a:highlight>
                  <a:srgbClr val="FFFF00"/>
                </a:highlight>
              </a:rPr>
              <a:t> to </a:t>
            </a:r>
            <a:r>
              <a:rPr lang="it-IT" sz="2000" dirty="0" err="1">
                <a:highlight>
                  <a:srgbClr val="FFFF00"/>
                </a:highlight>
              </a:rPr>
              <a:t>have</a:t>
            </a:r>
            <a:r>
              <a:rPr lang="it-IT" sz="2000" dirty="0">
                <a:highlight>
                  <a:srgbClr val="FFFF00"/>
                </a:highlight>
              </a:rPr>
              <a:t> </a:t>
            </a:r>
            <a:r>
              <a:rPr lang="it-IT" sz="2000" dirty="0" err="1">
                <a:solidFill>
                  <a:srgbClr val="FF0000"/>
                </a:solidFill>
                <a:highlight>
                  <a:srgbClr val="FFFF00"/>
                </a:highlight>
              </a:rPr>
              <a:t>already</a:t>
            </a:r>
            <a:r>
              <a:rPr lang="it-IT" sz="2000" dirty="0">
                <a:highlight>
                  <a:srgbClr val="FFFF00"/>
                </a:highlight>
              </a:rPr>
              <a:t> </a:t>
            </a:r>
            <a:r>
              <a:rPr lang="it-IT" sz="2000" dirty="0" err="1">
                <a:highlight>
                  <a:srgbClr val="FFFF00"/>
                </a:highlight>
              </a:rPr>
              <a:t>obtained</a:t>
            </a:r>
            <a:r>
              <a:rPr lang="it-IT" sz="2000" dirty="0">
                <a:highlight>
                  <a:srgbClr val="FFFF00"/>
                </a:highlight>
              </a:rPr>
              <a:t> the </a:t>
            </a:r>
            <a:r>
              <a:rPr lang="it-IT" sz="2000" dirty="0" err="1">
                <a:highlight>
                  <a:srgbClr val="FFFF00"/>
                </a:highlight>
              </a:rPr>
              <a:t>PhD</a:t>
            </a:r>
            <a:r>
              <a:rPr lang="it-IT" sz="2000" dirty="0">
                <a:highlight>
                  <a:srgbClr val="FFFF00"/>
                </a:highlight>
              </a:rPr>
              <a:t> </a:t>
            </a:r>
            <a:r>
              <a:rPr lang="it-IT" sz="2000" dirty="0" err="1">
                <a:solidFill>
                  <a:srgbClr val="FF0000"/>
                </a:solidFill>
                <a:highlight>
                  <a:srgbClr val="FFFF00"/>
                </a:highlight>
              </a:rPr>
              <a:t>title</a:t>
            </a:r>
            <a:r>
              <a:rPr lang="it-IT" sz="2000" dirty="0">
                <a:highlight>
                  <a:srgbClr val="FFFF00"/>
                </a:highlight>
              </a:rPr>
              <a:t> in </a:t>
            </a:r>
            <a:r>
              <a:rPr lang="it-IT" sz="2000" dirty="0" err="1">
                <a:highlight>
                  <a:srgbClr val="FFFF00"/>
                </a:highlight>
              </a:rPr>
              <a:t>order</a:t>
            </a:r>
            <a:r>
              <a:rPr lang="it-IT" sz="2000" dirty="0">
                <a:highlight>
                  <a:srgbClr val="FFFF00"/>
                </a:highlight>
              </a:rPr>
              <a:t> to </a:t>
            </a:r>
            <a:r>
              <a:rPr lang="it-IT" sz="2000" dirty="0" err="1">
                <a:solidFill>
                  <a:srgbClr val="FF0000"/>
                </a:solidFill>
                <a:highlight>
                  <a:srgbClr val="FFFF00"/>
                </a:highlight>
              </a:rPr>
              <a:t>apply</a:t>
            </a:r>
            <a:r>
              <a:rPr lang="it-IT" sz="2000" dirty="0">
                <a:highlight>
                  <a:srgbClr val="FFFF00"/>
                </a:highlight>
              </a:rPr>
              <a:t> for the </a:t>
            </a:r>
            <a:r>
              <a:rPr lang="it-IT" sz="2000" i="1" dirty="0">
                <a:highlight>
                  <a:srgbClr val="FFFF00"/>
                </a:highlight>
              </a:rPr>
              <a:t>contratto </a:t>
            </a:r>
            <a:r>
              <a:rPr lang="it-IT" sz="2000" dirty="0" err="1">
                <a:highlight>
                  <a:srgbClr val="FFFF00"/>
                </a:highlight>
              </a:rPr>
              <a:t>selection</a:t>
            </a:r>
            <a:r>
              <a:rPr lang="it-IT" sz="2000" dirty="0">
                <a:highlight>
                  <a:srgbClr val="FFFF00"/>
                </a:highlight>
              </a:rPr>
              <a:t> in case Supervisor </a:t>
            </a:r>
            <a:r>
              <a:rPr lang="it-IT" sz="2000" dirty="0" err="1">
                <a:highlight>
                  <a:srgbClr val="FFFF00"/>
                </a:highlight>
              </a:rPr>
              <a:t>is</a:t>
            </a:r>
            <a:r>
              <a:rPr lang="it-IT" sz="2000" dirty="0">
                <a:highlight>
                  <a:srgbClr val="FFFF00"/>
                </a:highlight>
              </a:rPr>
              <a:t> </a:t>
            </a:r>
            <a:r>
              <a:rPr lang="it-IT" sz="2000" dirty="0" err="1">
                <a:highlight>
                  <a:srgbClr val="FFFF00"/>
                </a:highlight>
              </a:rPr>
              <a:t>considering</a:t>
            </a:r>
            <a:r>
              <a:rPr lang="it-IT" sz="2000" dirty="0">
                <a:highlight>
                  <a:srgbClr val="FFFF00"/>
                </a:highlight>
              </a:rPr>
              <a:t> </a:t>
            </a:r>
            <a:r>
              <a:rPr lang="it-IT" sz="2000" dirty="0" err="1">
                <a:highlight>
                  <a:srgbClr val="FFFF00"/>
                </a:highlight>
              </a:rPr>
              <a:t>hiring</a:t>
            </a:r>
            <a:r>
              <a:rPr lang="it-IT" sz="2000" dirty="0">
                <a:highlight>
                  <a:srgbClr val="FFFF00"/>
                </a:highlight>
              </a:rPr>
              <a:t> </a:t>
            </a:r>
            <a:r>
              <a:rPr lang="it-IT" sz="2000" dirty="0" err="1">
                <a:highlight>
                  <a:srgbClr val="FFFF00"/>
                </a:highlight>
              </a:rPr>
              <a:t>after</a:t>
            </a:r>
            <a:r>
              <a:rPr lang="it-IT" sz="2000" dirty="0">
                <a:highlight>
                  <a:srgbClr val="FFFF00"/>
                </a:highlight>
              </a:rPr>
              <a:t> </a:t>
            </a:r>
            <a:r>
              <a:rPr lang="it-IT" sz="2000" dirty="0" err="1">
                <a:highlight>
                  <a:srgbClr val="FFFF00"/>
                </a:highlight>
              </a:rPr>
              <a:t>your</a:t>
            </a:r>
            <a:r>
              <a:rPr lang="it-IT" sz="2000" dirty="0">
                <a:highlight>
                  <a:srgbClr val="FFFF00"/>
                </a:highlight>
              </a:rPr>
              <a:t> </a:t>
            </a:r>
            <a:r>
              <a:rPr lang="it-IT" sz="2000" dirty="0" err="1">
                <a:highlight>
                  <a:srgbClr val="FFFF00"/>
                </a:highlight>
              </a:rPr>
              <a:t>PhD</a:t>
            </a:r>
            <a:r>
              <a:rPr lang="it-IT" sz="2000" dirty="0">
                <a:highlight>
                  <a:srgbClr val="FFFF00"/>
                </a:highlight>
              </a:rPr>
              <a:t>   </a:t>
            </a:r>
            <a:endParaRPr lang="en-US" sz="2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37604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43B5-13FC-4982-A126-D2E57DB2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53" y="1898758"/>
            <a:ext cx="9840985" cy="3747033"/>
          </a:xfrm>
        </p:spPr>
        <p:txBody>
          <a:bodyPr>
            <a:noAutofit/>
          </a:bodyPr>
          <a:lstStyle/>
          <a:p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1) Check with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your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 supervisor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/>
            </a:br>
            <a:r>
              <a:rPr lang="it-IT" sz="1600" dirty="0"/>
              <a:t>2) Awards/grants:</a:t>
            </a:r>
            <a:br>
              <a:rPr lang="it-IT" sz="1600" dirty="0"/>
            </a:br>
            <a:r>
              <a:rPr lang="it-IT" sz="1600" dirty="0"/>
              <a:t>	</a:t>
            </a:r>
            <a:br>
              <a:rPr lang="it-IT" sz="1600" dirty="0"/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3) DIS-COLL (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Unemployment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pay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)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	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4) Tutoring for UNITN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courses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5) employment 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(Supervisor-</a:t>
            </a:r>
            <a:r>
              <a:rPr lang="it-IT" sz="1600" cap="none" dirty="0" err="1">
                <a:solidFill>
                  <a:schemeClr val="bg1">
                    <a:lumMod val="65000"/>
                  </a:schemeClr>
                </a:solidFill>
              </a:rPr>
              <a:t>approved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 and DPC-</a:t>
            </a:r>
            <a:r>
              <a:rPr lang="it-IT" sz="1600" cap="none" dirty="0" err="1">
                <a:solidFill>
                  <a:schemeClr val="bg1">
                    <a:lumMod val="65000"/>
                  </a:schemeClr>
                </a:solidFill>
              </a:rPr>
              <a:t>authorized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DB7550-1E70-47BE-8585-16B65C9446AB}"/>
              </a:ext>
            </a:extLst>
          </p:cNvPr>
          <p:cNvSpPr txBox="1"/>
          <p:nvPr/>
        </p:nvSpPr>
        <p:spPr>
          <a:xfrm>
            <a:off x="5641945" y="433131"/>
            <a:ext cx="6112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highlight>
                  <a:srgbClr val="FFFF00"/>
                </a:highlight>
              </a:rPr>
              <a:t>No more </a:t>
            </a:r>
            <a:r>
              <a:rPr lang="it-IT" sz="2400" dirty="0" err="1">
                <a:highlight>
                  <a:srgbClr val="FFFF00"/>
                </a:highlight>
              </a:rPr>
              <a:t>normal</a:t>
            </a:r>
            <a:r>
              <a:rPr lang="it-IT" sz="2400" dirty="0">
                <a:highlight>
                  <a:srgbClr val="FFFF00"/>
                </a:highlight>
              </a:rPr>
              <a:t> </a:t>
            </a:r>
            <a:r>
              <a:rPr lang="it-IT" sz="2400" dirty="0" err="1">
                <a:highlight>
                  <a:srgbClr val="FFFF00"/>
                </a:highlight>
              </a:rPr>
              <a:t>PhD</a:t>
            </a:r>
            <a:r>
              <a:rPr lang="it-IT" sz="2400" dirty="0">
                <a:highlight>
                  <a:srgbClr val="FFFF00"/>
                </a:highlight>
              </a:rPr>
              <a:t> funding </a:t>
            </a:r>
            <a:r>
              <a:rPr lang="it-IT" sz="2400" dirty="0" err="1">
                <a:highlight>
                  <a:srgbClr val="FFFF00"/>
                </a:highlight>
              </a:rPr>
              <a:t>after</a:t>
            </a:r>
            <a:r>
              <a:rPr lang="it-IT" sz="2400" dirty="0">
                <a:highlight>
                  <a:srgbClr val="FFFF00"/>
                </a:highlight>
              </a:rPr>
              <a:t> 31/10/2025!</a:t>
            </a: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358E1F-36CD-47D4-84A2-78B9D6CDD836}"/>
              </a:ext>
            </a:extLst>
          </p:cNvPr>
          <p:cNvSpPr txBox="1"/>
          <p:nvPr/>
        </p:nvSpPr>
        <p:spPr>
          <a:xfrm>
            <a:off x="721453" y="469783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2803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2C7E2-F3AE-4AE0-854D-5FFEB5FA3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UNITN Research support office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A65E7-F31F-486E-BB15-07B22D84D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https://www.unitn.it/en/research/research-support</a:t>
            </a:r>
            <a:endParaRPr lang="en-US" dirty="0"/>
          </a:p>
          <a:p>
            <a:r>
              <a:rPr lang="it-IT" dirty="0"/>
              <a:t>Online and in-</a:t>
            </a:r>
            <a:r>
              <a:rPr lang="it-IT" dirty="0" err="1"/>
              <a:t>person</a:t>
            </a:r>
            <a:r>
              <a:rPr lang="it-IT" dirty="0"/>
              <a:t> t</a:t>
            </a:r>
            <a:r>
              <a:rPr lang="en-US" dirty="0"/>
              <a:t>raining opportunities</a:t>
            </a:r>
          </a:p>
          <a:p>
            <a:r>
              <a:rPr lang="it-IT" dirty="0"/>
              <a:t>Grant info</a:t>
            </a:r>
          </a:p>
          <a:p>
            <a:r>
              <a:rPr lang="it-IT" dirty="0"/>
              <a:t>Keep </a:t>
            </a:r>
            <a:r>
              <a:rPr lang="it-IT" dirty="0" err="1"/>
              <a:t>visiting</a:t>
            </a:r>
            <a:r>
              <a:rPr lang="it-IT" dirty="0"/>
              <a:t> page for </a:t>
            </a:r>
            <a:r>
              <a:rPr lang="it-IT" dirty="0" err="1"/>
              <a:t>updates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DF3591-D9B4-4B10-910A-5F33373D7ABF}"/>
              </a:ext>
            </a:extLst>
          </p:cNvPr>
          <p:cNvSpPr txBox="1"/>
          <p:nvPr/>
        </p:nvSpPr>
        <p:spPr>
          <a:xfrm>
            <a:off x="352338" y="261865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06306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43B5-13FC-4982-A126-D2E57DB2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53" y="1898758"/>
            <a:ext cx="9840985" cy="3747033"/>
          </a:xfrm>
        </p:spPr>
        <p:txBody>
          <a:bodyPr>
            <a:noAutofit/>
          </a:bodyPr>
          <a:lstStyle/>
          <a:p>
            <a:br>
              <a:rPr lang="it-IT" sz="1600" dirty="0"/>
            </a:br>
            <a:br>
              <a:rPr lang="it-IT" sz="1600" dirty="0"/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1) Check with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your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 supervisor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2) Awards/grants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	</a:t>
            </a:r>
            <a:br>
              <a:rPr lang="it-IT" sz="1600" dirty="0"/>
            </a:br>
            <a:r>
              <a:rPr lang="it-IT" sz="1600" dirty="0"/>
              <a:t>3) DIS-COLL (</a:t>
            </a:r>
            <a:r>
              <a:rPr lang="it-IT" sz="1600" dirty="0" err="1"/>
              <a:t>Unemployment</a:t>
            </a:r>
            <a:r>
              <a:rPr lang="it-IT" sz="1600" dirty="0"/>
              <a:t> </a:t>
            </a:r>
            <a:r>
              <a:rPr lang="it-IT" sz="1600" dirty="0" err="1"/>
              <a:t>pay</a:t>
            </a:r>
            <a:r>
              <a:rPr lang="it-IT" sz="1600" dirty="0"/>
              <a:t>)</a:t>
            </a:r>
            <a:br>
              <a:rPr lang="it-IT" sz="1600" dirty="0"/>
            </a:br>
            <a:r>
              <a:rPr lang="it-IT" sz="1600" dirty="0"/>
              <a:t>	</a:t>
            </a:r>
            <a:br>
              <a:rPr lang="it-IT" sz="1600" dirty="0"/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4) Tutoring for UNITN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courses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5) employment 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(Supervisor-</a:t>
            </a:r>
            <a:r>
              <a:rPr lang="it-IT" sz="1600" cap="none" dirty="0" err="1">
                <a:solidFill>
                  <a:schemeClr val="bg1">
                    <a:lumMod val="65000"/>
                  </a:schemeClr>
                </a:solidFill>
              </a:rPr>
              <a:t>approved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 and DPC-</a:t>
            </a:r>
            <a:r>
              <a:rPr lang="it-IT" sz="1600" cap="none" dirty="0" err="1">
                <a:solidFill>
                  <a:schemeClr val="bg1">
                    <a:lumMod val="65000"/>
                  </a:schemeClr>
                </a:solidFill>
              </a:rPr>
              <a:t>authorized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DB7550-1E70-47BE-8585-16B65C9446AB}"/>
              </a:ext>
            </a:extLst>
          </p:cNvPr>
          <p:cNvSpPr txBox="1"/>
          <p:nvPr/>
        </p:nvSpPr>
        <p:spPr>
          <a:xfrm>
            <a:off x="5641945" y="433131"/>
            <a:ext cx="6112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highlight>
                  <a:srgbClr val="FFFF00"/>
                </a:highlight>
              </a:rPr>
              <a:t>No more </a:t>
            </a:r>
            <a:r>
              <a:rPr lang="it-IT" sz="2400" dirty="0" err="1">
                <a:highlight>
                  <a:srgbClr val="FFFF00"/>
                </a:highlight>
              </a:rPr>
              <a:t>normal</a:t>
            </a:r>
            <a:r>
              <a:rPr lang="it-IT" sz="2400" dirty="0">
                <a:highlight>
                  <a:srgbClr val="FFFF00"/>
                </a:highlight>
              </a:rPr>
              <a:t> </a:t>
            </a:r>
            <a:r>
              <a:rPr lang="it-IT" sz="2400" dirty="0" err="1">
                <a:highlight>
                  <a:srgbClr val="FFFF00"/>
                </a:highlight>
              </a:rPr>
              <a:t>PhD</a:t>
            </a:r>
            <a:r>
              <a:rPr lang="it-IT" sz="2400" dirty="0">
                <a:highlight>
                  <a:srgbClr val="FFFF00"/>
                </a:highlight>
              </a:rPr>
              <a:t> funding </a:t>
            </a:r>
            <a:r>
              <a:rPr lang="it-IT" sz="2400" dirty="0" err="1">
                <a:highlight>
                  <a:srgbClr val="FFFF00"/>
                </a:highlight>
              </a:rPr>
              <a:t>after</a:t>
            </a:r>
            <a:r>
              <a:rPr lang="it-IT" sz="2400" dirty="0">
                <a:highlight>
                  <a:srgbClr val="FFFF00"/>
                </a:highlight>
              </a:rPr>
              <a:t> 31/10/2025!</a:t>
            </a: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358E1F-36CD-47D4-84A2-78B9D6CDD836}"/>
              </a:ext>
            </a:extLst>
          </p:cNvPr>
          <p:cNvSpPr txBox="1"/>
          <p:nvPr/>
        </p:nvSpPr>
        <p:spPr>
          <a:xfrm>
            <a:off x="721453" y="469783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8287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7F507-A6D0-4FFB-8BAE-84BE0805C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DIS-COLL (</a:t>
            </a:r>
            <a:r>
              <a:rPr lang="it-IT" dirty="0" err="1"/>
              <a:t>Unemployment</a:t>
            </a:r>
            <a:r>
              <a:rPr lang="it-IT" dirty="0"/>
              <a:t> </a:t>
            </a:r>
            <a:r>
              <a:rPr lang="it-IT" dirty="0" err="1"/>
              <a:t>pay</a:t>
            </a:r>
            <a:r>
              <a:rPr lang="it-IT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B780B-7408-4C35-906F-7C4A829B1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178" y="1904088"/>
            <a:ext cx="10427516" cy="3873340"/>
          </a:xfrm>
        </p:spPr>
        <p:txBody>
          <a:bodyPr>
            <a:normAutofit fontScale="85000" lnSpcReduction="20000"/>
          </a:bodyPr>
          <a:lstStyle/>
          <a:p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signed</a:t>
            </a:r>
            <a:r>
              <a:rPr lang="it-IT" dirty="0"/>
              <a:t> up with «Gestione Separata INPS» (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most</a:t>
            </a:r>
            <a:r>
              <a:rPr lang="it-IT" dirty="0"/>
              <a:t> </a:t>
            </a:r>
            <a:r>
              <a:rPr lang="it-IT" dirty="0" err="1"/>
              <a:t>likely</a:t>
            </a:r>
            <a:r>
              <a:rPr lang="it-IT" dirty="0"/>
              <a:t> </a:t>
            </a:r>
            <a:r>
              <a:rPr lang="it-IT" dirty="0" err="1"/>
              <a:t>agreed</a:t>
            </a:r>
            <a:r>
              <a:rPr lang="it-IT" dirty="0"/>
              <a:t> to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accepted</a:t>
            </a:r>
            <a:r>
              <a:rPr lang="it-IT" dirty="0"/>
              <a:t> the </a:t>
            </a:r>
            <a:r>
              <a:rPr lang="it-IT" dirty="0" err="1"/>
              <a:t>PhD</a:t>
            </a:r>
            <a:r>
              <a:rPr lang="it-IT" dirty="0"/>
              <a:t> </a:t>
            </a:r>
            <a:r>
              <a:rPr lang="it-IT" dirty="0" err="1"/>
              <a:t>scholarship</a:t>
            </a:r>
            <a:r>
              <a:rPr lang="it-IT" dirty="0"/>
              <a:t>)</a:t>
            </a:r>
          </a:p>
          <a:p>
            <a:r>
              <a:rPr lang="it-IT" dirty="0"/>
              <a:t>Can take up to 50 </a:t>
            </a:r>
            <a:r>
              <a:rPr lang="it-IT" dirty="0" err="1"/>
              <a:t>days</a:t>
            </a:r>
            <a:r>
              <a:rPr lang="it-IT" dirty="0"/>
              <a:t> to </a:t>
            </a:r>
            <a:r>
              <a:rPr lang="it-IT" dirty="0" err="1"/>
              <a:t>process</a:t>
            </a:r>
            <a:endParaRPr lang="it-IT" dirty="0"/>
          </a:p>
          <a:p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any</a:t>
            </a:r>
            <a:r>
              <a:rPr lang="it-IT" dirty="0"/>
              <a:t> other </a:t>
            </a:r>
            <a:r>
              <a:rPr lang="it-IT" dirty="0" err="1"/>
              <a:t>means</a:t>
            </a:r>
            <a:r>
              <a:rPr lang="it-IT" dirty="0"/>
              <a:t> of employment </a:t>
            </a:r>
            <a:r>
              <a:rPr lang="it-IT" dirty="0" err="1"/>
              <a:t>then</a:t>
            </a:r>
            <a:r>
              <a:rPr lang="it-IT" dirty="0"/>
              <a:t> </a:t>
            </a:r>
            <a:r>
              <a:rPr lang="it-IT" dirty="0" err="1"/>
              <a:t>request</a:t>
            </a:r>
            <a:r>
              <a:rPr lang="it-IT" dirty="0"/>
              <a:t> certificate from Leah </a:t>
            </a:r>
            <a:r>
              <a:rPr lang="it-IT" dirty="0" err="1"/>
              <a:t>during</a:t>
            </a:r>
            <a:r>
              <a:rPr lang="it-IT" dirty="0"/>
              <a:t> last week of </a:t>
            </a:r>
            <a:r>
              <a:rPr lang="it-IT" dirty="0" err="1"/>
              <a:t>October</a:t>
            </a:r>
            <a:r>
              <a:rPr lang="it-IT" dirty="0"/>
              <a:t> and make an </a:t>
            </a:r>
            <a:r>
              <a:rPr lang="it-IT" dirty="0" err="1"/>
              <a:t>appointment</a:t>
            </a:r>
            <a:r>
              <a:rPr lang="it-IT" dirty="0"/>
              <a:t> with the INPS office </a:t>
            </a:r>
            <a:r>
              <a:rPr lang="it-IT" dirty="0" err="1"/>
              <a:t>within</a:t>
            </a:r>
            <a:r>
              <a:rPr lang="it-IT" dirty="0"/>
              <a:t> first 8 </a:t>
            </a:r>
            <a:r>
              <a:rPr lang="it-IT" dirty="0" err="1"/>
              <a:t>days</a:t>
            </a:r>
            <a:r>
              <a:rPr lang="it-IT" dirty="0"/>
              <a:t> of </a:t>
            </a:r>
            <a:r>
              <a:rPr lang="it-IT" dirty="0" err="1"/>
              <a:t>unemployment</a:t>
            </a:r>
            <a:r>
              <a:rPr lang="it-IT" dirty="0"/>
              <a:t> (1-8/11)</a:t>
            </a:r>
          </a:p>
          <a:p>
            <a:r>
              <a:rPr lang="it-IT" dirty="0" err="1"/>
              <a:t>Equal</a:t>
            </a:r>
            <a:r>
              <a:rPr lang="it-IT" dirty="0"/>
              <a:t> to </a:t>
            </a:r>
            <a:r>
              <a:rPr lang="it-IT" dirty="0" err="1"/>
              <a:t>roughly</a:t>
            </a:r>
            <a:r>
              <a:rPr lang="it-IT" dirty="0"/>
              <a:t> 75% of average </a:t>
            </a:r>
            <a:r>
              <a:rPr lang="it-IT" dirty="0" err="1"/>
              <a:t>monthly</a:t>
            </a:r>
            <a:r>
              <a:rPr lang="it-IT" dirty="0"/>
              <a:t> </a:t>
            </a:r>
            <a:r>
              <a:rPr lang="it-IT" dirty="0" err="1"/>
              <a:t>income</a:t>
            </a:r>
            <a:endParaRPr lang="it-IT" dirty="0"/>
          </a:p>
          <a:p>
            <a:r>
              <a:rPr lang="it-IT" dirty="0"/>
              <a:t>Max. 12 months</a:t>
            </a:r>
          </a:p>
          <a:p>
            <a:r>
              <a:rPr lang="it-IT" dirty="0"/>
              <a:t>After 6 months reduction of 3%</a:t>
            </a:r>
          </a:p>
          <a:p>
            <a:r>
              <a:rPr lang="it-IT" dirty="0">
                <a:hlinkClick r:id="rId2"/>
              </a:rPr>
              <a:t>https://www.inps.it/it/it/dettaglio-scheda.it.schede-servizio-strumento.schede-servizi.dis-coll-indennit-mensile-di-disoccupazione-50183.dis-coll-indennit-mensile-di-disoccupazione.html</a:t>
            </a:r>
            <a:br>
              <a:rPr lang="it-IT" dirty="0"/>
            </a:br>
            <a:endParaRPr lang="it-IT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DACE41-BE5B-441E-B943-7C076B71CE47}"/>
              </a:ext>
            </a:extLst>
          </p:cNvPr>
          <p:cNvSpPr txBox="1"/>
          <p:nvPr/>
        </p:nvSpPr>
        <p:spPr>
          <a:xfrm>
            <a:off x="226503" y="261865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3739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43B5-13FC-4982-A126-D2E57DB2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53" y="1898758"/>
            <a:ext cx="9840985" cy="3747033"/>
          </a:xfrm>
        </p:spPr>
        <p:txBody>
          <a:bodyPr>
            <a:noAutofit/>
          </a:bodyPr>
          <a:lstStyle/>
          <a:p>
            <a:br>
              <a:rPr lang="it-IT" sz="1600" dirty="0"/>
            </a:br>
            <a:br>
              <a:rPr lang="it-IT" sz="1600" dirty="0"/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1) Check with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your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 supervisor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2) Awards/grants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3) DIS-COLL (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Unemployment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pay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)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/>
            </a:br>
            <a:r>
              <a:rPr lang="it-IT" sz="1600" dirty="0"/>
              <a:t>4) Tutoring for UNITN </a:t>
            </a:r>
            <a:r>
              <a:rPr lang="it-IT" sz="1600" dirty="0" err="1"/>
              <a:t>courses</a:t>
            </a:r>
            <a:br>
              <a:rPr lang="it-IT" sz="1600" dirty="0"/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5) employment 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(Supervisor-</a:t>
            </a:r>
            <a:r>
              <a:rPr lang="it-IT" sz="1600" cap="none" dirty="0" err="1">
                <a:solidFill>
                  <a:schemeClr val="bg1">
                    <a:lumMod val="65000"/>
                  </a:schemeClr>
                </a:solidFill>
              </a:rPr>
              <a:t>approved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 and DPC-</a:t>
            </a:r>
            <a:r>
              <a:rPr lang="it-IT" sz="1600" cap="none" dirty="0" err="1">
                <a:solidFill>
                  <a:schemeClr val="bg1">
                    <a:lumMod val="65000"/>
                  </a:schemeClr>
                </a:solidFill>
              </a:rPr>
              <a:t>authorized</a:t>
            </a:r>
            <a:r>
              <a:rPr lang="it-IT" sz="1600" cap="none" dirty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DB7550-1E70-47BE-8585-16B65C9446AB}"/>
              </a:ext>
            </a:extLst>
          </p:cNvPr>
          <p:cNvSpPr txBox="1"/>
          <p:nvPr/>
        </p:nvSpPr>
        <p:spPr>
          <a:xfrm>
            <a:off x="5641945" y="433131"/>
            <a:ext cx="6112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highlight>
                  <a:srgbClr val="FFFF00"/>
                </a:highlight>
              </a:rPr>
              <a:t>No more </a:t>
            </a:r>
            <a:r>
              <a:rPr lang="it-IT" sz="2400" dirty="0" err="1">
                <a:highlight>
                  <a:srgbClr val="FFFF00"/>
                </a:highlight>
              </a:rPr>
              <a:t>normal</a:t>
            </a:r>
            <a:r>
              <a:rPr lang="it-IT" sz="2400" dirty="0">
                <a:highlight>
                  <a:srgbClr val="FFFF00"/>
                </a:highlight>
              </a:rPr>
              <a:t> </a:t>
            </a:r>
            <a:r>
              <a:rPr lang="it-IT" sz="2400" dirty="0" err="1">
                <a:highlight>
                  <a:srgbClr val="FFFF00"/>
                </a:highlight>
              </a:rPr>
              <a:t>PhD</a:t>
            </a:r>
            <a:r>
              <a:rPr lang="it-IT" sz="2400" dirty="0">
                <a:highlight>
                  <a:srgbClr val="FFFF00"/>
                </a:highlight>
              </a:rPr>
              <a:t> funding </a:t>
            </a:r>
            <a:r>
              <a:rPr lang="it-IT" sz="2400" dirty="0" err="1">
                <a:highlight>
                  <a:srgbClr val="FFFF00"/>
                </a:highlight>
              </a:rPr>
              <a:t>after</a:t>
            </a:r>
            <a:r>
              <a:rPr lang="it-IT" sz="2400" dirty="0">
                <a:highlight>
                  <a:srgbClr val="FFFF00"/>
                </a:highlight>
              </a:rPr>
              <a:t> 31/10/2025!</a:t>
            </a: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358E1F-36CD-47D4-84A2-78B9D6CDD836}"/>
              </a:ext>
            </a:extLst>
          </p:cNvPr>
          <p:cNvSpPr txBox="1"/>
          <p:nvPr/>
        </p:nvSpPr>
        <p:spPr>
          <a:xfrm>
            <a:off x="721453" y="469783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2835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2D307-796E-4522-A351-93378E6C7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Tutorato</a:t>
            </a:r>
          </a:p>
          <a:p>
            <a:pPr lvl="1"/>
            <a:r>
              <a:rPr lang="it-IT" dirty="0"/>
              <a:t>2 </a:t>
            </a:r>
            <a:r>
              <a:rPr lang="it-IT" dirty="0" err="1"/>
              <a:t>calls</a:t>
            </a:r>
            <a:r>
              <a:rPr lang="it-IT" dirty="0"/>
              <a:t> per </a:t>
            </a:r>
            <a:r>
              <a:rPr lang="it-IT" dirty="0" err="1"/>
              <a:t>year</a:t>
            </a:r>
            <a:r>
              <a:rPr lang="it-IT" dirty="0"/>
              <a:t>: </a:t>
            </a:r>
            <a:endParaRPr lang="it-IT" dirty="0">
              <a:hlinkClick r:id="rId2"/>
            </a:endParaRPr>
          </a:p>
          <a:p>
            <a:pPr lvl="2"/>
            <a:r>
              <a:rPr lang="it-IT" dirty="0"/>
              <a:t>1st </a:t>
            </a:r>
            <a:r>
              <a:rPr lang="it-IT" dirty="0" err="1"/>
              <a:t>semester</a:t>
            </a:r>
            <a:r>
              <a:rPr lang="it-IT" dirty="0"/>
              <a:t>: applications </a:t>
            </a:r>
            <a:r>
              <a:rPr lang="it-IT" dirty="0" err="1"/>
              <a:t>accepted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? (</a:t>
            </a:r>
            <a:r>
              <a:rPr lang="it-IT" dirty="0" err="1"/>
              <a:t>see</a:t>
            </a:r>
            <a:r>
              <a:rPr lang="it-IT" dirty="0"/>
              <a:t> </a:t>
            </a:r>
            <a:r>
              <a:rPr lang="it-IT" dirty="0" err="1"/>
              <a:t>below</a:t>
            </a:r>
            <a:r>
              <a:rPr lang="it-IT" dirty="0"/>
              <a:t> link for </a:t>
            </a:r>
            <a:r>
              <a:rPr lang="it-IT" dirty="0" err="1"/>
              <a:t>updates</a:t>
            </a:r>
            <a:r>
              <a:rPr lang="it-IT" dirty="0"/>
              <a:t>), </a:t>
            </a:r>
          </a:p>
          <a:p>
            <a:pPr lvl="2"/>
            <a:r>
              <a:rPr lang="it-IT" dirty="0"/>
              <a:t>2nd </a:t>
            </a:r>
            <a:r>
              <a:rPr lang="it-IT" dirty="0" err="1"/>
              <a:t>semester</a:t>
            </a:r>
            <a:r>
              <a:rPr lang="it-IT" dirty="0"/>
              <a:t>: applications </a:t>
            </a:r>
            <a:r>
              <a:rPr lang="it-IT" dirty="0" err="1"/>
              <a:t>accepted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December</a:t>
            </a:r>
            <a:r>
              <a:rPr lang="it-IT" dirty="0"/>
              <a:t> and </a:t>
            </a:r>
            <a:r>
              <a:rPr lang="it-IT" dirty="0" err="1"/>
              <a:t>January</a:t>
            </a:r>
            <a:r>
              <a:rPr lang="it-IT" dirty="0"/>
              <a:t>)</a:t>
            </a:r>
            <a:endParaRPr lang="en-US" dirty="0">
              <a:hlinkClick r:id="rId2"/>
            </a:endParaRPr>
          </a:p>
          <a:p>
            <a:pPr lvl="1"/>
            <a:r>
              <a:rPr lang="en-US" dirty="0">
                <a:hlinkClick r:id="rId2"/>
              </a:rPr>
              <a:t>https://www.unitn.it/it/studiare/collabora-con-noi/tutorato</a:t>
            </a:r>
            <a:endParaRPr lang="en-US" dirty="0"/>
          </a:p>
          <a:p>
            <a:r>
              <a:rPr lang="it-IT" dirty="0"/>
              <a:t>Assegni di Tutorato</a:t>
            </a:r>
          </a:p>
          <a:p>
            <a:pPr lvl="1"/>
            <a:r>
              <a:rPr lang="it-IT" dirty="0">
                <a:hlinkClick r:id="rId3"/>
              </a:rPr>
              <a:t>https://borse.unitn.it/assegni-di-tutorato</a:t>
            </a:r>
            <a:endParaRPr lang="it-IT" dirty="0"/>
          </a:p>
          <a:p>
            <a:pPr marL="457200" lvl="1" indent="0">
              <a:buNone/>
            </a:pPr>
            <a:endParaRPr lang="it-IT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8D02F7-D51D-49D2-990E-BC0AC44B7F82}"/>
              </a:ext>
            </a:extLst>
          </p:cNvPr>
          <p:cNvSpPr txBox="1"/>
          <p:nvPr/>
        </p:nvSpPr>
        <p:spPr>
          <a:xfrm>
            <a:off x="302004" y="261865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098431D-ADB1-4563-9745-E17AFEAAF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Tutoring for UNITN </a:t>
            </a:r>
            <a:r>
              <a:rPr lang="it-IT" dirty="0" err="1"/>
              <a:t>courses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746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43B5-13FC-4982-A126-D2E57DB2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53" y="1898758"/>
            <a:ext cx="9840985" cy="3747033"/>
          </a:xfrm>
        </p:spPr>
        <p:txBody>
          <a:bodyPr>
            <a:noAutofit/>
          </a:bodyPr>
          <a:lstStyle/>
          <a:p>
            <a:br>
              <a:rPr lang="it-IT" sz="1600" dirty="0"/>
            </a:br>
            <a:br>
              <a:rPr lang="it-IT" sz="1600" dirty="0"/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1) Check with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your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 supervisor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2) Awards/grants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3) DIS-COLL (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Unemployment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pay</a:t>
            </a: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)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it-IT" sz="1600" dirty="0">
                <a:solidFill>
                  <a:schemeClr val="bg1">
                    <a:lumMod val="65000"/>
                  </a:schemeClr>
                </a:solidFill>
              </a:rPr>
              <a:t>4) Tutoring for UNITN </a:t>
            </a:r>
            <a:r>
              <a:rPr lang="it-IT" sz="1600" dirty="0" err="1">
                <a:solidFill>
                  <a:schemeClr val="bg1">
                    <a:lumMod val="65000"/>
                  </a:schemeClr>
                </a:solidFill>
              </a:rPr>
              <a:t>courses</a:t>
            </a:r>
            <a:br>
              <a:rPr lang="it-IT" sz="1600" dirty="0">
                <a:solidFill>
                  <a:schemeClr val="bg1">
                    <a:lumMod val="65000"/>
                  </a:schemeClr>
                </a:solidFill>
              </a:rPr>
            </a:br>
            <a:br>
              <a:rPr lang="it-IT" sz="1600" dirty="0"/>
            </a:br>
            <a:r>
              <a:rPr lang="it-IT" sz="1600" dirty="0"/>
              <a:t>5) employment </a:t>
            </a:r>
            <a:r>
              <a:rPr lang="it-IT" sz="1600" cap="none" dirty="0"/>
              <a:t>(Supervisor-</a:t>
            </a:r>
            <a:r>
              <a:rPr lang="it-IT" sz="1600" cap="none" dirty="0" err="1"/>
              <a:t>approved</a:t>
            </a:r>
            <a:r>
              <a:rPr lang="it-IT" sz="1600" cap="none" dirty="0"/>
              <a:t> and DPC-</a:t>
            </a:r>
            <a:r>
              <a:rPr lang="it-IT" sz="1600" cap="none" dirty="0" err="1"/>
              <a:t>authorized</a:t>
            </a:r>
            <a:r>
              <a:rPr lang="it-IT" sz="1600" cap="none" dirty="0"/>
              <a:t>)</a:t>
            </a: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DB7550-1E70-47BE-8585-16B65C9446AB}"/>
              </a:ext>
            </a:extLst>
          </p:cNvPr>
          <p:cNvSpPr txBox="1"/>
          <p:nvPr/>
        </p:nvSpPr>
        <p:spPr>
          <a:xfrm>
            <a:off x="5641945" y="433131"/>
            <a:ext cx="6112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highlight>
                  <a:srgbClr val="FFFF00"/>
                </a:highlight>
              </a:rPr>
              <a:t>No more </a:t>
            </a:r>
            <a:r>
              <a:rPr lang="it-IT" sz="2400" dirty="0" err="1">
                <a:highlight>
                  <a:srgbClr val="FFFF00"/>
                </a:highlight>
              </a:rPr>
              <a:t>normal</a:t>
            </a:r>
            <a:r>
              <a:rPr lang="it-IT" sz="2400" dirty="0">
                <a:highlight>
                  <a:srgbClr val="FFFF00"/>
                </a:highlight>
              </a:rPr>
              <a:t> </a:t>
            </a:r>
            <a:r>
              <a:rPr lang="it-IT" sz="2400" dirty="0" err="1">
                <a:highlight>
                  <a:srgbClr val="FFFF00"/>
                </a:highlight>
              </a:rPr>
              <a:t>PhD</a:t>
            </a:r>
            <a:r>
              <a:rPr lang="it-IT" sz="2400" dirty="0">
                <a:highlight>
                  <a:srgbClr val="FFFF00"/>
                </a:highlight>
              </a:rPr>
              <a:t> funding </a:t>
            </a:r>
            <a:r>
              <a:rPr lang="it-IT" sz="2400" dirty="0" err="1">
                <a:highlight>
                  <a:srgbClr val="FFFF00"/>
                </a:highlight>
              </a:rPr>
              <a:t>after</a:t>
            </a:r>
            <a:r>
              <a:rPr lang="it-IT" sz="2400" dirty="0">
                <a:highlight>
                  <a:srgbClr val="FFFF00"/>
                </a:highlight>
              </a:rPr>
              <a:t> 31/10/2025!</a:t>
            </a: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358E1F-36CD-47D4-84A2-78B9D6CDD836}"/>
              </a:ext>
            </a:extLst>
          </p:cNvPr>
          <p:cNvSpPr txBox="1"/>
          <p:nvPr/>
        </p:nvSpPr>
        <p:spPr>
          <a:xfrm>
            <a:off x="721453" y="469783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2617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5961F-F6A3-4A3E-9B2C-0DB8C0A72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FINAL EXAM Options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6959D-FD32-42F4-A561-D1CC34B7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59849"/>
            <a:ext cx="4294880" cy="7738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1. </a:t>
            </a:r>
            <a:r>
              <a:rPr lang="it-IT" sz="2400" dirty="0" err="1"/>
              <a:t>Without</a:t>
            </a:r>
            <a:r>
              <a:rPr lang="it-IT" sz="2400" dirty="0"/>
              <a:t> an extension (</a:t>
            </a:r>
            <a:r>
              <a:rPr lang="it-IT" sz="2400" dirty="0" err="1"/>
              <a:t>typical</a:t>
            </a:r>
            <a:r>
              <a:rPr lang="it-IT" sz="2400" dirty="0"/>
              <a:t>)</a:t>
            </a:r>
            <a:endParaRPr lang="en-US" sz="2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FF5F60-FB43-40DC-8EF0-C996DB6ACBC8}"/>
              </a:ext>
            </a:extLst>
          </p:cNvPr>
          <p:cNvSpPr txBox="1">
            <a:spLocks/>
          </p:cNvSpPr>
          <p:nvPr/>
        </p:nvSpPr>
        <p:spPr>
          <a:xfrm>
            <a:off x="7423918" y="1959849"/>
            <a:ext cx="3381103" cy="773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>
                <a:solidFill>
                  <a:schemeClr val="bg2"/>
                </a:solidFill>
              </a:rPr>
              <a:t>2. With an extension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189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AAEEA-B356-4B08-94DD-0140369DF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Employment: supervisor-</a:t>
            </a:r>
            <a:r>
              <a:rPr lang="it-IT" sz="2400" dirty="0" err="1"/>
              <a:t>approved</a:t>
            </a:r>
            <a:r>
              <a:rPr lang="it-IT" sz="2400" dirty="0"/>
              <a:t> and </a:t>
            </a:r>
            <a:r>
              <a:rPr lang="it-IT" sz="2400" dirty="0" err="1"/>
              <a:t>dpc-authorized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13550-23D9-4A0A-94E3-9F42B2205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be </a:t>
            </a:r>
            <a:r>
              <a:rPr lang="it-IT" dirty="0" err="1"/>
              <a:t>offered</a:t>
            </a:r>
            <a:r>
              <a:rPr lang="it-IT" dirty="0"/>
              <a:t>/</a:t>
            </a:r>
            <a:r>
              <a:rPr lang="it-IT" dirty="0" err="1"/>
              <a:t>find</a:t>
            </a:r>
            <a:r>
              <a:rPr lang="it-IT" dirty="0"/>
              <a:t> a job </a:t>
            </a:r>
            <a:r>
              <a:rPr lang="it-IT" dirty="0" err="1"/>
              <a:t>before</a:t>
            </a:r>
            <a:r>
              <a:rPr lang="it-IT" dirty="0"/>
              <a:t> </a:t>
            </a:r>
            <a:r>
              <a:rPr lang="it-IT" dirty="0" err="1"/>
              <a:t>receiving</a:t>
            </a:r>
            <a:r>
              <a:rPr lang="it-IT" dirty="0"/>
              <a:t>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PhD</a:t>
            </a:r>
            <a:r>
              <a:rPr lang="it-IT" dirty="0"/>
              <a:t> degree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do so </a:t>
            </a:r>
            <a:r>
              <a:rPr lang="it-IT" dirty="0" err="1"/>
              <a:t>as</a:t>
            </a:r>
            <a:r>
              <a:rPr lang="it-IT" dirty="0"/>
              <a:t> long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:</a:t>
            </a:r>
          </a:p>
          <a:p>
            <a:pPr marL="514350" indent="-514350">
              <a:buAutoNum type="arabicParenR"/>
            </a:pPr>
            <a:r>
              <a:rPr lang="it-IT" dirty="0" err="1"/>
              <a:t>Pertinent</a:t>
            </a:r>
            <a:r>
              <a:rPr lang="it-IT" dirty="0"/>
              <a:t> to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PhD</a:t>
            </a:r>
            <a:r>
              <a:rPr lang="it-IT" dirty="0"/>
              <a:t> (e.g.: teaching, </a:t>
            </a:r>
            <a:r>
              <a:rPr lang="it-IT" dirty="0" err="1"/>
              <a:t>analyzing</a:t>
            </a:r>
            <a:r>
              <a:rPr lang="it-IT" dirty="0"/>
              <a:t> research data for a private company, speech therapy, etc.)</a:t>
            </a:r>
          </a:p>
          <a:p>
            <a:pPr marL="514350" indent="-514350">
              <a:buAutoNum type="arabicParenR"/>
            </a:pPr>
            <a:r>
              <a:rPr lang="it-IT" dirty="0" err="1"/>
              <a:t>Approved</a:t>
            </a:r>
            <a:r>
              <a:rPr lang="it-IT" dirty="0"/>
              <a:t> by </a:t>
            </a:r>
            <a:r>
              <a:rPr lang="it-IT" dirty="0" err="1"/>
              <a:t>your</a:t>
            </a:r>
            <a:r>
              <a:rPr lang="it-IT" dirty="0"/>
              <a:t> supervisor and </a:t>
            </a:r>
            <a:r>
              <a:rPr lang="it-IT" dirty="0" err="1"/>
              <a:t>then</a:t>
            </a:r>
            <a:r>
              <a:rPr lang="it-IT" dirty="0"/>
              <a:t> </a:t>
            </a:r>
            <a:r>
              <a:rPr lang="it-IT" dirty="0" err="1"/>
              <a:t>authorized</a:t>
            </a:r>
            <a:r>
              <a:rPr lang="it-IT" dirty="0"/>
              <a:t> by the DPC </a:t>
            </a:r>
            <a:r>
              <a:rPr lang="it-IT" dirty="0" err="1"/>
              <a:t>before</a:t>
            </a:r>
            <a:r>
              <a:rPr lang="it-IT" dirty="0"/>
              <a:t> start of contract.</a:t>
            </a:r>
          </a:p>
          <a:p>
            <a:pPr marL="514350" indent="-514350">
              <a:buAutoNum type="arabicParenR"/>
            </a:pPr>
            <a:r>
              <a:rPr lang="it-IT" dirty="0"/>
              <a:t>Option </a:t>
            </a:r>
            <a:r>
              <a:rPr lang="it-IT" dirty="0" err="1"/>
              <a:t>also</a:t>
            </a:r>
            <a:r>
              <a:rPr lang="it-IT" dirty="0"/>
              <a:t> available, </a:t>
            </a:r>
            <a:r>
              <a:rPr lang="it-IT" dirty="0" err="1"/>
              <a:t>although</a:t>
            </a:r>
            <a:r>
              <a:rPr lang="it-IT" dirty="0"/>
              <a:t> rare, in case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renounce</a:t>
            </a:r>
            <a:r>
              <a:rPr lang="it-IT" dirty="0"/>
              <a:t>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scholarship</a:t>
            </a:r>
            <a:r>
              <a:rPr lang="it-IT" dirty="0"/>
              <a:t> </a:t>
            </a:r>
            <a:r>
              <a:rPr lang="it-IT" dirty="0" err="1"/>
              <a:t>before</a:t>
            </a:r>
            <a:r>
              <a:rPr lang="it-IT" dirty="0"/>
              <a:t> end of </a:t>
            </a:r>
            <a:r>
              <a:rPr lang="it-IT" dirty="0" err="1"/>
              <a:t>normal</a:t>
            </a:r>
            <a:r>
              <a:rPr lang="it-IT" dirty="0"/>
              <a:t> </a:t>
            </a:r>
            <a:r>
              <a:rPr lang="it-IT" dirty="0" err="1"/>
              <a:t>course</a:t>
            </a:r>
            <a:r>
              <a:rPr lang="it-IT" dirty="0"/>
              <a:t> of </a:t>
            </a:r>
            <a:r>
              <a:rPr lang="it-IT" dirty="0" err="1"/>
              <a:t>PhD</a:t>
            </a:r>
            <a:endParaRPr lang="it-IT" dirty="0"/>
          </a:p>
          <a:p>
            <a:pPr lvl="1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3C4468-8596-4EC6-A7BD-AB382859530C}"/>
              </a:ext>
            </a:extLst>
          </p:cNvPr>
          <p:cNvSpPr txBox="1"/>
          <p:nvPr/>
        </p:nvSpPr>
        <p:spPr>
          <a:xfrm>
            <a:off x="276836" y="261865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7959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43B5-13FC-4982-A126-D2E57DB23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453" y="1898758"/>
            <a:ext cx="9840985" cy="3747033"/>
          </a:xfrm>
        </p:spPr>
        <p:txBody>
          <a:bodyPr>
            <a:noAutofit/>
          </a:bodyPr>
          <a:lstStyle/>
          <a:p>
            <a:br>
              <a:rPr lang="it-IT" sz="1600" dirty="0"/>
            </a:br>
            <a:br>
              <a:rPr lang="it-IT" sz="1600" dirty="0"/>
            </a:br>
            <a:r>
              <a:rPr lang="it-IT" sz="1600" dirty="0"/>
              <a:t>1) Check with </a:t>
            </a:r>
            <a:r>
              <a:rPr lang="it-IT" sz="1600" dirty="0" err="1"/>
              <a:t>your</a:t>
            </a:r>
            <a:r>
              <a:rPr lang="it-IT" sz="1600" dirty="0"/>
              <a:t> supervisor</a:t>
            </a:r>
            <a:br>
              <a:rPr lang="it-IT" sz="1600" dirty="0"/>
            </a:br>
            <a:br>
              <a:rPr lang="it-IT" sz="1600" dirty="0"/>
            </a:br>
            <a:r>
              <a:rPr lang="it-IT" sz="1600" dirty="0"/>
              <a:t>2) Awards/grants</a:t>
            </a:r>
            <a:br>
              <a:rPr lang="it-IT" sz="1600" dirty="0"/>
            </a:br>
            <a:br>
              <a:rPr lang="it-IT" sz="1600" dirty="0"/>
            </a:br>
            <a:r>
              <a:rPr lang="it-IT" sz="1600" dirty="0"/>
              <a:t>3) DIS-COLL (</a:t>
            </a:r>
            <a:r>
              <a:rPr lang="it-IT" sz="1600" dirty="0" err="1"/>
              <a:t>Unemployment</a:t>
            </a:r>
            <a:r>
              <a:rPr lang="it-IT" sz="1600" dirty="0"/>
              <a:t> </a:t>
            </a:r>
            <a:r>
              <a:rPr lang="it-IT" sz="1600" dirty="0" err="1"/>
              <a:t>pay</a:t>
            </a:r>
            <a:r>
              <a:rPr lang="it-IT" sz="1600" dirty="0"/>
              <a:t>)</a:t>
            </a:r>
            <a:br>
              <a:rPr lang="it-IT" sz="1600" dirty="0"/>
            </a:br>
            <a:r>
              <a:rPr lang="it-IT" sz="1600" dirty="0"/>
              <a:t>	</a:t>
            </a:r>
            <a:br>
              <a:rPr lang="it-IT" sz="1600" dirty="0"/>
            </a:br>
            <a:r>
              <a:rPr lang="it-IT" sz="1600" dirty="0"/>
              <a:t>4) Tutoring for UNITN </a:t>
            </a:r>
            <a:r>
              <a:rPr lang="it-IT" sz="1600" dirty="0" err="1"/>
              <a:t>courses</a:t>
            </a:r>
            <a:br>
              <a:rPr lang="it-IT" sz="1600" dirty="0"/>
            </a:br>
            <a:br>
              <a:rPr lang="it-IT" sz="1600" dirty="0"/>
            </a:br>
            <a:r>
              <a:rPr lang="it-IT" sz="1600" dirty="0"/>
              <a:t>5) employment </a:t>
            </a:r>
            <a:r>
              <a:rPr lang="it-IT" sz="1600" cap="none" dirty="0"/>
              <a:t>(Supervisor-</a:t>
            </a:r>
            <a:r>
              <a:rPr lang="it-IT" sz="1600" cap="none" dirty="0" err="1"/>
              <a:t>approved</a:t>
            </a:r>
            <a:r>
              <a:rPr lang="it-IT" sz="1600" cap="none" dirty="0"/>
              <a:t> and DPC-</a:t>
            </a:r>
            <a:r>
              <a:rPr lang="it-IT" sz="1600" cap="none" dirty="0" err="1"/>
              <a:t>authorized</a:t>
            </a:r>
            <a:r>
              <a:rPr lang="it-IT" sz="1600" cap="none" dirty="0"/>
              <a:t>)</a:t>
            </a: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DB7550-1E70-47BE-8585-16B65C9446AB}"/>
              </a:ext>
            </a:extLst>
          </p:cNvPr>
          <p:cNvSpPr txBox="1"/>
          <p:nvPr/>
        </p:nvSpPr>
        <p:spPr>
          <a:xfrm>
            <a:off x="5641945" y="433131"/>
            <a:ext cx="6112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highlight>
                  <a:srgbClr val="FFFF00"/>
                </a:highlight>
              </a:rPr>
              <a:t>No more </a:t>
            </a:r>
            <a:r>
              <a:rPr lang="it-IT" sz="2400" dirty="0" err="1">
                <a:highlight>
                  <a:srgbClr val="FFFF00"/>
                </a:highlight>
              </a:rPr>
              <a:t>normal</a:t>
            </a:r>
            <a:r>
              <a:rPr lang="it-IT" sz="2400" dirty="0">
                <a:highlight>
                  <a:srgbClr val="FFFF00"/>
                </a:highlight>
              </a:rPr>
              <a:t> </a:t>
            </a:r>
            <a:r>
              <a:rPr lang="it-IT" sz="2400" dirty="0" err="1">
                <a:highlight>
                  <a:srgbClr val="FFFF00"/>
                </a:highlight>
              </a:rPr>
              <a:t>PhD</a:t>
            </a:r>
            <a:r>
              <a:rPr lang="it-IT" sz="2400" dirty="0">
                <a:highlight>
                  <a:srgbClr val="FFFF00"/>
                </a:highlight>
              </a:rPr>
              <a:t> funding </a:t>
            </a:r>
            <a:r>
              <a:rPr lang="it-IT" sz="2400" dirty="0" err="1">
                <a:highlight>
                  <a:srgbClr val="FFFF00"/>
                </a:highlight>
              </a:rPr>
              <a:t>after</a:t>
            </a:r>
            <a:r>
              <a:rPr lang="it-IT" sz="2400" dirty="0">
                <a:highlight>
                  <a:srgbClr val="FFFF00"/>
                </a:highlight>
              </a:rPr>
              <a:t> 31/10/2025!</a:t>
            </a: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358E1F-36CD-47D4-84A2-78B9D6CDD836}"/>
              </a:ext>
            </a:extLst>
          </p:cNvPr>
          <p:cNvSpPr txBox="1"/>
          <p:nvPr/>
        </p:nvSpPr>
        <p:spPr>
          <a:xfrm>
            <a:off x="721453" y="469783"/>
            <a:ext cx="2956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FUNDING OPTIONS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23435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10D14FA-2B50-4D93-82BB-4FF2E9CD36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12012" y="2038106"/>
            <a:ext cx="106976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  <a:p>
            <a:r>
              <a:rPr lang="en-US" sz="2000" dirty="0" err="1"/>
              <a:t>Cimec</a:t>
            </a:r>
            <a:r>
              <a:rPr lang="en-US" sz="2000" dirty="0"/>
              <a:t> WIKI PAGES:</a:t>
            </a:r>
            <a:br>
              <a:rPr lang="en-US" sz="2000" dirty="0">
                <a:hlinkClick r:id="rId2"/>
              </a:rPr>
            </a:br>
            <a:r>
              <a:rPr lang="en-US" sz="2000" dirty="0">
                <a:hlinkClick r:id="rId2"/>
              </a:rPr>
              <a:t>https://wiki.cimec.unitn.it/tiki-index.php?page=FinalExamGuidelinesandFAQ</a:t>
            </a:r>
            <a:br>
              <a:rPr lang="en-US" sz="2000" dirty="0"/>
            </a:br>
            <a:r>
              <a:rPr lang="en-US" sz="2000" cap="none" dirty="0"/>
              <a:t>Also example guidelines to get an idea of typical timeline to thesis discussion</a:t>
            </a:r>
            <a:br>
              <a:rPr lang="en-US" sz="2000" dirty="0"/>
            </a:br>
            <a:br>
              <a:rPr lang="en-US" sz="2000" dirty="0"/>
            </a:br>
            <a:r>
              <a:rPr lang="en-US" sz="2000" dirty="0" err="1"/>
              <a:t>unitn</a:t>
            </a:r>
            <a:r>
              <a:rPr lang="en-US" sz="2000" dirty="0"/>
              <a:t> main </a:t>
            </a:r>
            <a:r>
              <a:rPr lang="en-US" sz="2000" dirty="0" err="1"/>
              <a:t>phd</a:t>
            </a:r>
            <a:r>
              <a:rPr lang="en-US" sz="2000" dirty="0"/>
              <a:t> Page:</a:t>
            </a:r>
          </a:p>
          <a:p>
            <a:r>
              <a:rPr lang="en-US" sz="2000" dirty="0">
                <a:hlinkClick r:id="rId3"/>
              </a:rPr>
              <a:t>https://www.unitn.it/it/studiare/iscriversi/informazioni-dottorandi-iscritti/conseguimento-titolo-di-dottorato</a:t>
            </a:r>
            <a:br>
              <a:rPr lang="en-US" sz="2000" dirty="0"/>
            </a:br>
            <a:r>
              <a:rPr lang="en-US" sz="2000" cap="none" dirty="0"/>
              <a:t>(Only in </a:t>
            </a:r>
            <a:r>
              <a:rPr lang="en-US" sz="2000" cap="none" dirty="0" err="1"/>
              <a:t>italian</a:t>
            </a:r>
            <a:r>
              <a:rPr lang="en-US" sz="2000" cap="none" dirty="0"/>
              <a:t> for the time being due to new website)</a:t>
            </a:r>
            <a:endParaRPr lang="en-US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377D9A-06A3-4B48-9928-E50C313584DD}"/>
              </a:ext>
            </a:extLst>
          </p:cNvPr>
          <p:cNvSpPr txBox="1"/>
          <p:nvPr/>
        </p:nvSpPr>
        <p:spPr>
          <a:xfrm>
            <a:off x="4781724" y="453006"/>
            <a:ext cx="23855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cap="all" dirty="0">
                <a:latin typeface="+mj-lt"/>
                <a:ea typeface="+mj-ea"/>
                <a:cs typeface="+mj-cs"/>
              </a:rPr>
              <a:t>Resources</a:t>
            </a:r>
            <a:endParaRPr lang="en-US" sz="3200" cap="all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318406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84FED-E0B6-43B1-9D5C-F4E75DEA0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THANK YOU FOR YOUR ATTENTION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7B360-3AB7-4C59-BA44-7813FF45B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/>
              <a:t>Now</a:t>
            </a:r>
            <a:r>
              <a:rPr lang="it-IT" dirty="0"/>
              <a:t> go and </a:t>
            </a:r>
            <a:r>
              <a:rPr lang="it-IT" dirty="0" err="1"/>
              <a:t>get</a:t>
            </a:r>
            <a:r>
              <a:rPr lang="it-IT" dirty="0"/>
              <a:t> </a:t>
            </a:r>
            <a:r>
              <a:rPr lang="it-IT" dirty="0" err="1"/>
              <a:t>researching</a:t>
            </a:r>
            <a:r>
              <a:rPr lang="it-IT" dirty="0"/>
              <a:t>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156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6959D-FD32-42F4-A561-D1CC34B7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83092" cy="7738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>
                <a:solidFill>
                  <a:schemeClr val="bg2"/>
                </a:solidFill>
              </a:rPr>
              <a:t>1. </a:t>
            </a:r>
            <a:r>
              <a:rPr lang="it-IT" dirty="0" err="1">
                <a:solidFill>
                  <a:schemeClr val="bg2"/>
                </a:solidFill>
              </a:rPr>
              <a:t>Without</a:t>
            </a:r>
            <a:r>
              <a:rPr lang="it-IT" dirty="0">
                <a:solidFill>
                  <a:schemeClr val="bg2"/>
                </a:solidFill>
              </a:rPr>
              <a:t> an extension (</a:t>
            </a:r>
            <a:r>
              <a:rPr lang="it-IT" dirty="0" err="1">
                <a:solidFill>
                  <a:schemeClr val="bg2"/>
                </a:solidFill>
              </a:rPr>
              <a:t>typical</a:t>
            </a:r>
            <a:r>
              <a:rPr lang="it-IT" dirty="0">
                <a:solidFill>
                  <a:schemeClr val="bg2"/>
                </a:solidFill>
              </a:rPr>
              <a:t>)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FF5F60-FB43-40DC-8EF0-C996DB6ACBC8}"/>
              </a:ext>
            </a:extLst>
          </p:cNvPr>
          <p:cNvSpPr txBox="1">
            <a:spLocks/>
          </p:cNvSpPr>
          <p:nvPr/>
        </p:nvSpPr>
        <p:spPr>
          <a:xfrm>
            <a:off x="7532975" y="1943071"/>
            <a:ext cx="3381103" cy="489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/>
              <a:t>2. With an extension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2381A6E-BDE1-4597-91A8-63FCC060D828}"/>
              </a:ext>
            </a:extLst>
          </p:cNvPr>
          <p:cNvSpPr txBox="1">
            <a:spLocks/>
          </p:cNvSpPr>
          <p:nvPr/>
        </p:nvSpPr>
        <p:spPr>
          <a:xfrm>
            <a:off x="1461366" y="805917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dirty="0"/>
              <a:t>FINAL EXAM 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302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6959D-FD32-42F4-A561-D1CC34B7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3038" y="1839690"/>
            <a:ext cx="5301043" cy="7738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dirty="0"/>
              <a:t>1. </a:t>
            </a:r>
            <a:r>
              <a:rPr lang="it-IT" sz="2800" dirty="0" err="1"/>
              <a:t>Without</a:t>
            </a:r>
            <a:r>
              <a:rPr lang="it-IT" sz="2800" dirty="0"/>
              <a:t> an extension (</a:t>
            </a:r>
            <a:r>
              <a:rPr lang="it-IT" sz="2800" dirty="0" err="1"/>
              <a:t>typical</a:t>
            </a:r>
            <a:r>
              <a:rPr lang="it-IT" sz="2800" dirty="0"/>
              <a:t>)</a:t>
            </a:r>
            <a:endParaRPr lang="en-US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FF5F60-FB43-40DC-8EF0-C996DB6ACBC8}"/>
              </a:ext>
            </a:extLst>
          </p:cNvPr>
          <p:cNvSpPr txBox="1">
            <a:spLocks/>
          </p:cNvSpPr>
          <p:nvPr/>
        </p:nvSpPr>
        <p:spPr>
          <a:xfrm>
            <a:off x="7782292" y="1913621"/>
            <a:ext cx="3381103" cy="773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/>
              <a:t>2. With an extension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7CAC453-9BDB-4AF6-82A6-FEA69C34B1DF}"/>
              </a:ext>
            </a:extLst>
          </p:cNvPr>
          <p:cNvSpPr txBox="1">
            <a:spLocks/>
          </p:cNvSpPr>
          <p:nvPr/>
        </p:nvSpPr>
        <p:spPr>
          <a:xfrm>
            <a:off x="1877297" y="2673441"/>
            <a:ext cx="9177557" cy="2940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3200" u="sng" dirty="0" err="1"/>
              <a:t>Similarities</a:t>
            </a:r>
            <a:r>
              <a:rPr lang="it-IT" sz="3200" u="sng" dirty="0"/>
              <a:t>:</a:t>
            </a:r>
            <a:r>
              <a:rPr lang="en-US" sz="3200" u="sng" dirty="0"/>
              <a:t> </a:t>
            </a:r>
          </a:p>
          <a:p>
            <a:r>
              <a:rPr lang="en-US" sz="3200" dirty="0"/>
              <a:t>Both possible with or without optional funding up until the month of thesis discussion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it-IT" sz="3200" dirty="0" err="1"/>
              <a:t>Both</a:t>
            </a:r>
            <a:r>
              <a:rPr lang="it-IT" sz="3200" dirty="0"/>
              <a:t> </a:t>
            </a:r>
            <a:r>
              <a:rPr lang="it-IT" sz="3200" dirty="0" err="1"/>
              <a:t>undergo</a:t>
            </a:r>
            <a:r>
              <a:rPr lang="it-IT" sz="3200" dirty="0"/>
              <a:t> s</a:t>
            </a:r>
            <a:r>
              <a:rPr lang="en-US" sz="3200" dirty="0" err="1"/>
              <a:t>ame</a:t>
            </a:r>
            <a:r>
              <a:rPr lang="en-US" sz="3200" dirty="0"/>
              <a:t> review and discussion processes</a:t>
            </a:r>
          </a:p>
          <a:p>
            <a:pPr marL="514350" indent="-514350" algn="ctr">
              <a:buFont typeface="+mj-lt"/>
              <a:buAutoNum type="arabicPeriod"/>
            </a:pPr>
            <a:endParaRPr lang="it-IT" sz="320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CEF52D3-B829-4048-8E32-F2F50745DF3D}"/>
              </a:ext>
            </a:extLst>
          </p:cNvPr>
          <p:cNvSpPr txBox="1">
            <a:spLocks/>
          </p:cNvSpPr>
          <p:nvPr/>
        </p:nvSpPr>
        <p:spPr>
          <a:xfrm>
            <a:off x="1461366" y="805917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dirty="0"/>
              <a:t>FINAL EXAM 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231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C848B5B-DC9E-4639-B5EA-27BEB045D5F3}"/>
              </a:ext>
            </a:extLst>
          </p:cNvPr>
          <p:cNvSpPr txBox="1">
            <a:spLocks/>
          </p:cNvSpPr>
          <p:nvPr/>
        </p:nvSpPr>
        <p:spPr>
          <a:xfrm>
            <a:off x="1461366" y="805917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dirty="0"/>
              <a:t>FINAL EXAM Options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265CE95-B732-4065-93C0-73321A889D25}"/>
              </a:ext>
            </a:extLst>
          </p:cNvPr>
          <p:cNvSpPr txBox="1">
            <a:spLocks/>
          </p:cNvSpPr>
          <p:nvPr/>
        </p:nvSpPr>
        <p:spPr>
          <a:xfrm>
            <a:off x="1343038" y="1839690"/>
            <a:ext cx="5301043" cy="7738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800" dirty="0"/>
              <a:t>1. </a:t>
            </a:r>
            <a:r>
              <a:rPr lang="it-IT" sz="2800" dirty="0" err="1"/>
              <a:t>Without</a:t>
            </a:r>
            <a:r>
              <a:rPr lang="it-IT" sz="2800" dirty="0"/>
              <a:t> an extension (</a:t>
            </a:r>
            <a:r>
              <a:rPr lang="it-IT" sz="2800" dirty="0" err="1"/>
              <a:t>typical</a:t>
            </a:r>
            <a:r>
              <a:rPr lang="it-IT" sz="2800" dirty="0"/>
              <a:t>)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0707EAA-0231-45A3-896F-AC77071FDAB9}"/>
              </a:ext>
            </a:extLst>
          </p:cNvPr>
          <p:cNvSpPr txBox="1">
            <a:spLocks/>
          </p:cNvSpPr>
          <p:nvPr/>
        </p:nvSpPr>
        <p:spPr>
          <a:xfrm>
            <a:off x="7782292" y="1913621"/>
            <a:ext cx="3381103" cy="773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>
                <a:solidFill>
                  <a:schemeClr val="bg2"/>
                </a:solidFill>
              </a:rPr>
              <a:t>2. With an extension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956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B690EF4-0794-4F07-9DF7-6DF58E65F37B}"/>
              </a:ext>
            </a:extLst>
          </p:cNvPr>
          <p:cNvSpPr txBox="1">
            <a:spLocks/>
          </p:cNvSpPr>
          <p:nvPr/>
        </p:nvSpPr>
        <p:spPr>
          <a:xfrm>
            <a:off x="1461366" y="805917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dirty="0"/>
              <a:t>FINAL EXAM Options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3FE699E-DC25-4E05-A93D-83E4DB726ABD}"/>
              </a:ext>
            </a:extLst>
          </p:cNvPr>
          <p:cNvSpPr txBox="1">
            <a:spLocks/>
          </p:cNvSpPr>
          <p:nvPr/>
        </p:nvSpPr>
        <p:spPr>
          <a:xfrm>
            <a:off x="7782292" y="1913621"/>
            <a:ext cx="3381103" cy="773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>
                <a:solidFill>
                  <a:schemeClr val="bg2"/>
                </a:solidFill>
              </a:rPr>
              <a:t>2. With an extension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08DC023-252B-4ED0-9D5D-B412405E92A9}"/>
              </a:ext>
            </a:extLst>
          </p:cNvPr>
          <p:cNvSpPr txBox="1">
            <a:spLocks/>
          </p:cNvSpPr>
          <p:nvPr/>
        </p:nvSpPr>
        <p:spPr>
          <a:xfrm>
            <a:off x="1343038" y="1839689"/>
            <a:ext cx="5888272" cy="26903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sz="2800" dirty="0" err="1"/>
              <a:t>Without</a:t>
            </a:r>
            <a:r>
              <a:rPr lang="it-IT" sz="2800" dirty="0"/>
              <a:t> an extension (</a:t>
            </a:r>
            <a:r>
              <a:rPr lang="it-IT" sz="2800" dirty="0" err="1"/>
              <a:t>typical</a:t>
            </a:r>
            <a:r>
              <a:rPr lang="it-IT" sz="2800" dirty="0"/>
              <a:t>)</a:t>
            </a:r>
          </a:p>
          <a:p>
            <a:pPr lvl="1"/>
            <a:r>
              <a:rPr lang="it-IT" sz="2400" dirty="0"/>
              <a:t>Must </a:t>
            </a:r>
            <a:r>
              <a:rPr lang="it-IT" sz="2400" dirty="0" err="1"/>
              <a:t>discuss</a:t>
            </a:r>
            <a:r>
              <a:rPr lang="it-IT" sz="2400" dirty="0"/>
              <a:t> </a:t>
            </a:r>
            <a:r>
              <a:rPr lang="it-IT" sz="2400" dirty="0" err="1"/>
              <a:t>thesis</a:t>
            </a:r>
            <a:r>
              <a:rPr lang="it-IT" sz="2400" dirty="0"/>
              <a:t> by April 30</a:t>
            </a:r>
            <a:r>
              <a:rPr lang="en-US" sz="2400" baseline="30000" dirty="0"/>
              <a:t>TH</a:t>
            </a:r>
            <a:r>
              <a:rPr lang="en-US" sz="2400" dirty="0"/>
              <a:t> 2026</a:t>
            </a:r>
          </a:p>
          <a:p>
            <a:pPr lvl="1"/>
            <a:r>
              <a:rPr lang="it-IT" sz="2400" dirty="0"/>
              <a:t>2 </a:t>
            </a:r>
            <a:r>
              <a:rPr lang="it-IT" sz="2400" dirty="0" err="1"/>
              <a:t>exam</a:t>
            </a:r>
            <a:r>
              <a:rPr lang="it-IT" sz="2400" dirty="0"/>
              <a:t> </a:t>
            </a:r>
            <a:r>
              <a:rPr lang="it-IT" sz="2400" dirty="0" err="1"/>
              <a:t>discussion</a:t>
            </a:r>
            <a:r>
              <a:rPr lang="it-IT" sz="2400" dirty="0"/>
              <a:t> </a:t>
            </a:r>
            <a:r>
              <a:rPr lang="it-IT" sz="2400" dirty="0" err="1"/>
              <a:t>periods</a:t>
            </a:r>
            <a:r>
              <a:rPr lang="it-IT" sz="2400" dirty="0"/>
              <a:t>:</a:t>
            </a:r>
          </a:p>
          <a:p>
            <a:pPr lvl="2"/>
            <a:r>
              <a:rPr lang="it-IT" sz="2000" dirty="0" err="1"/>
              <a:t>Nov</a:t>
            </a:r>
            <a:r>
              <a:rPr lang="it-IT" sz="2000" dirty="0"/>
              <a:t>/</a:t>
            </a:r>
            <a:r>
              <a:rPr lang="it-IT" sz="2000" dirty="0" err="1"/>
              <a:t>Dec</a:t>
            </a:r>
            <a:r>
              <a:rPr lang="it-IT" sz="2000" dirty="0"/>
              <a:t> 2025</a:t>
            </a:r>
          </a:p>
          <a:p>
            <a:pPr lvl="2"/>
            <a:r>
              <a:rPr lang="en-US" sz="2000" dirty="0"/>
              <a:t>March/April 2026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83982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6959D-FD32-42F4-A561-D1CC34B7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613" y="1817235"/>
            <a:ext cx="5656729" cy="228917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sz="2800" dirty="0" err="1">
                <a:solidFill>
                  <a:schemeClr val="bg2"/>
                </a:solidFill>
              </a:rPr>
              <a:t>Without</a:t>
            </a:r>
            <a:r>
              <a:rPr lang="it-IT" sz="2800" dirty="0">
                <a:solidFill>
                  <a:schemeClr val="bg2"/>
                </a:solidFill>
              </a:rPr>
              <a:t> an extension (</a:t>
            </a:r>
            <a:r>
              <a:rPr lang="it-IT" sz="2800" dirty="0" err="1">
                <a:solidFill>
                  <a:schemeClr val="bg2"/>
                </a:solidFill>
              </a:rPr>
              <a:t>typical</a:t>
            </a:r>
            <a:r>
              <a:rPr lang="it-IT" sz="2800" dirty="0">
                <a:solidFill>
                  <a:schemeClr val="bg2"/>
                </a:solidFill>
              </a:rPr>
              <a:t>)</a:t>
            </a:r>
          </a:p>
          <a:p>
            <a:pPr lvl="1"/>
            <a:r>
              <a:rPr lang="it-IT" sz="2400" dirty="0">
                <a:solidFill>
                  <a:schemeClr val="bg2"/>
                </a:solidFill>
              </a:rPr>
              <a:t>Must </a:t>
            </a:r>
            <a:r>
              <a:rPr lang="it-IT" sz="2400" dirty="0" err="1">
                <a:solidFill>
                  <a:schemeClr val="bg2"/>
                </a:solidFill>
              </a:rPr>
              <a:t>discuss</a:t>
            </a:r>
            <a:r>
              <a:rPr lang="it-IT" sz="2400" dirty="0">
                <a:solidFill>
                  <a:schemeClr val="bg2"/>
                </a:solidFill>
              </a:rPr>
              <a:t> </a:t>
            </a:r>
            <a:r>
              <a:rPr lang="it-IT" sz="2400" dirty="0" err="1">
                <a:solidFill>
                  <a:schemeClr val="bg2"/>
                </a:solidFill>
              </a:rPr>
              <a:t>thesis</a:t>
            </a:r>
            <a:r>
              <a:rPr lang="it-IT" sz="2400" dirty="0">
                <a:solidFill>
                  <a:schemeClr val="bg2"/>
                </a:solidFill>
              </a:rPr>
              <a:t> by April 30</a:t>
            </a:r>
            <a:r>
              <a:rPr lang="en-US" sz="2400" baseline="30000" dirty="0">
                <a:solidFill>
                  <a:schemeClr val="bg2"/>
                </a:solidFill>
              </a:rPr>
              <a:t>TH</a:t>
            </a:r>
            <a:r>
              <a:rPr lang="en-US" sz="2400" dirty="0">
                <a:solidFill>
                  <a:schemeClr val="bg2"/>
                </a:solidFill>
              </a:rPr>
              <a:t> 2026</a:t>
            </a:r>
          </a:p>
          <a:p>
            <a:pPr lvl="1"/>
            <a:r>
              <a:rPr lang="it-IT" sz="2400" dirty="0">
                <a:solidFill>
                  <a:schemeClr val="bg2"/>
                </a:solidFill>
              </a:rPr>
              <a:t>2 </a:t>
            </a:r>
            <a:r>
              <a:rPr lang="it-IT" sz="2400" dirty="0" err="1">
                <a:solidFill>
                  <a:schemeClr val="bg2"/>
                </a:solidFill>
              </a:rPr>
              <a:t>exam</a:t>
            </a:r>
            <a:r>
              <a:rPr lang="it-IT" sz="2400" dirty="0">
                <a:solidFill>
                  <a:schemeClr val="bg2"/>
                </a:solidFill>
              </a:rPr>
              <a:t> </a:t>
            </a:r>
            <a:r>
              <a:rPr lang="it-IT" sz="2400" dirty="0" err="1">
                <a:solidFill>
                  <a:schemeClr val="bg2"/>
                </a:solidFill>
              </a:rPr>
              <a:t>discussion</a:t>
            </a:r>
            <a:r>
              <a:rPr lang="it-IT" sz="2400" dirty="0">
                <a:solidFill>
                  <a:schemeClr val="bg2"/>
                </a:solidFill>
              </a:rPr>
              <a:t> </a:t>
            </a:r>
            <a:r>
              <a:rPr lang="it-IT" sz="2400" dirty="0" err="1">
                <a:solidFill>
                  <a:schemeClr val="bg2"/>
                </a:solidFill>
              </a:rPr>
              <a:t>periods</a:t>
            </a:r>
            <a:r>
              <a:rPr lang="it-IT" sz="2400" dirty="0">
                <a:solidFill>
                  <a:schemeClr val="bg2"/>
                </a:solidFill>
              </a:rPr>
              <a:t>:</a:t>
            </a:r>
          </a:p>
          <a:p>
            <a:pPr lvl="2"/>
            <a:r>
              <a:rPr lang="it-IT" sz="2000" dirty="0" err="1">
                <a:solidFill>
                  <a:schemeClr val="bg2"/>
                </a:solidFill>
              </a:rPr>
              <a:t>Nov</a:t>
            </a:r>
            <a:r>
              <a:rPr lang="it-IT" sz="2000" dirty="0">
                <a:solidFill>
                  <a:schemeClr val="bg2"/>
                </a:solidFill>
              </a:rPr>
              <a:t>/</a:t>
            </a:r>
            <a:r>
              <a:rPr lang="it-IT" sz="2000" dirty="0" err="1">
                <a:solidFill>
                  <a:schemeClr val="bg2"/>
                </a:solidFill>
              </a:rPr>
              <a:t>Dec</a:t>
            </a:r>
            <a:r>
              <a:rPr lang="it-IT" sz="2000" dirty="0">
                <a:solidFill>
                  <a:schemeClr val="bg2"/>
                </a:solidFill>
              </a:rPr>
              <a:t> 2025</a:t>
            </a:r>
          </a:p>
          <a:p>
            <a:pPr lvl="2"/>
            <a:r>
              <a:rPr lang="en-US" sz="2000" dirty="0">
                <a:solidFill>
                  <a:schemeClr val="bg2"/>
                </a:solidFill>
              </a:rPr>
              <a:t>March/April 2026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1FB0C8D-2858-4479-9A0E-68F94E6C9AF1}"/>
              </a:ext>
            </a:extLst>
          </p:cNvPr>
          <p:cNvSpPr txBox="1">
            <a:spLocks/>
          </p:cNvSpPr>
          <p:nvPr/>
        </p:nvSpPr>
        <p:spPr>
          <a:xfrm>
            <a:off x="5679347" y="1913620"/>
            <a:ext cx="6269040" cy="272549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/>
              <a:t>2. With an extension</a:t>
            </a:r>
          </a:p>
          <a:p>
            <a:pPr lvl="1"/>
            <a:r>
              <a:rPr lang="it-IT" dirty="0"/>
              <a:t>Min. 6 months, Max. 12 months, 6 </a:t>
            </a:r>
            <a:r>
              <a:rPr lang="it-IT" dirty="0" err="1"/>
              <a:t>mo</a:t>
            </a:r>
            <a:r>
              <a:rPr lang="it-IT" dirty="0"/>
              <a:t>. </a:t>
            </a:r>
            <a:r>
              <a:rPr lang="it-IT" dirty="0" err="1"/>
              <a:t>intervals</a:t>
            </a:r>
            <a:endParaRPr lang="it-IT" dirty="0"/>
          </a:p>
          <a:p>
            <a:pPr lvl="1"/>
            <a:r>
              <a:rPr lang="it-IT" dirty="0"/>
              <a:t>End of </a:t>
            </a:r>
            <a:r>
              <a:rPr lang="it-IT" dirty="0" err="1"/>
              <a:t>PhD</a:t>
            </a:r>
            <a:r>
              <a:rPr lang="it-IT" dirty="0"/>
              <a:t> </a:t>
            </a:r>
            <a:r>
              <a:rPr lang="it-IT" i="1" dirty="0"/>
              <a:t>slides </a:t>
            </a:r>
            <a:r>
              <a:rPr lang="it-IT" i="1" dirty="0" err="1"/>
              <a:t>ahead</a:t>
            </a:r>
            <a:r>
              <a:rPr lang="it-IT" i="1" dirty="0"/>
              <a:t> </a:t>
            </a:r>
            <a:r>
              <a:rPr lang="it-IT" dirty="0" err="1"/>
              <a:t>until</a:t>
            </a:r>
            <a:r>
              <a:rPr lang="it-IT" dirty="0"/>
              <a:t> end of extension </a:t>
            </a:r>
          </a:p>
          <a:p>
            <a:pPr lvl="1"/>
            <a:r>
              <a:rPr lang="it-IT" dirty="0" err="1"/>
              <a:t>Cannot</a:t>
            </a:r>
            <a:r>
              <a:rPr lang="it-IT" dirty="0"/>
              <a:t> </a:t>
            </a:r>
            <a:r>
              <a:rPr lang="it-IT" dirty="0" err="1"/>
              <a:t>discuss</a:t>
            </a:r>
            <a:r>
              <a:rPr lang="it-IT" dirty="0"/>
              <a:t> </a:t>
            </a:r>
            <a:r>
              <a:rPr lang="it-IT" dirty="0" err="1"/>
              <a:t>thesis</a:t>
            </a:r>
            <a:r>
              <a:rPr lang="it-IT" dirty="0"/>
              <a:t> </a:t>
            </a:r>
            <a:r>
              <a:rPr lang="it-IT" dirty="0" err="1"/>
              <a:t>during</a:t>
            </a:r>
            <a:r>
              <a:rPr lang="it-IT" dirty="0"/>
              <a:t> extension </a:t>
            </a:r>
            <a:r>
              <a:rPr lang="it-IT" dirty="0" err="1"/>
              <a:t>period</a:t>
            </a:r>
            <a:endParaRPr lang="it-IT" dirty="0"/>
          </a:p>
          <a:p>
            <a:pPr lvl="1"/>
            <a:r>
              <a:rPr lang="it-IT" dirty="0"/>
              <a:t>After end of extension, max. 6 months to </a:t>
            </a:r>
            <a:r>
              <a:rPr lang="it-IT" dirty="0" err="1"/>
              <a:t>discuss</a:t>
            </a:r>
            <a:r>
              <a:rPr lang="it-IT" dirty="0"/>
              <a:t> </a:t>
            </a:r>
            <a:r>
              <a:rPr lang="it-IT" dirty="0" err="1"/>
              <a:t>thesis</a:t>
            </a:r>
            <a:r>
              <a:rPr lang="it-IT" dirty="0"/>
              <a:t> (including major </a:t>
            </a:r>
            <a:r>
              <a:rPr lang="it-IT" dirty="0" err="1"/>
              <a:t>revision</a:t>
            </a:r>
            <a:r>
              <a:rPr lang="it-IT" dirty="0"/>
              <a:t>, </a:t>
            </a: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necessary</a:t>
            </a:r>
            <a:r>
              <a:rPr lang="it-IT" dirty="0"/>
              <a:t>).</a:t>
            </a:r>
            <a:endParaRPr lang="en-US" dirty="0"/>
          </a:p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33611B9-A4D9-4279-934F-962C8D9BEB83}"/>
              </a:ext>
            </a:extLst>
          </p:cNvPr>
          <p:cNvSpPr txBox="1">
            <a:spLocks/>
          </p:cNvSpPr>
          <p:nvPr/>
        </p:nvSpPr>
        <p:spPr>
          <a:xfrm>
            <a:off x="1461366" y="805917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dirty="0"/>
              <a:t>FINAL EXAM 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135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6959D-FD32-42F4-A561-D1CC34B7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613" y="1817234"/>
            <a:ext cx="5656729" cy="3785652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sz="2800" dirty="0" err="1"/>
              <a:t>Without</a:t>
            </a:r>
            <a:r>
              <a:rPr lang="it-IT" sz="2800" dirty="0"/>
              <a:t> an extension (</a:t>
            </a:r>
            <a:r>
              <a:rPr lang="it-IT" sz="2800" dirty="0" err="1"/>
              <a:t>typical</a:t>
            </a:r>
            <a:r>
              <a:rPr lang="it-IT" sz="2800" dirty="0"/>
              <a:t>)</a:t>
            </a:r>
          </a:p>
          <a:p>
            <a:pPr lvl="1"/>
            <a:r>
              <a:rPr lang="it-IT" sz="2800" dirty="0"/>
              <a:t>Must </a:t>
            </a:r>
            <a:r>
              <a:rPr lang="it-IT" sz="2800" dirty="0" err="1"/>
              <a:t>discuss</a:t>
            </a:r>
            <a:r>
              <a:rPr lang="it-IT" sz="2800" dirty="0"/>
              <a:t> </a:t>
            </a:r>
            <a:r>
              <a:rPr lang="it-IT" sz="2800" dirty="0" err="1"/>
              <a:t>thesis</a:t>
            </a:r>
            <a:r>
              <a:rPr lang="it-IT" sz="2800" dirty="0"/>
              <a:t> by April 30</a:t>
            </a:r>
            <a:r>
              <a:rPr lang="en-US" sz="2800" baseline="30000" dirty="0"/>
              <a:t>TH</a:t>
            </a:r>
            <a:r>
              <a:rPr lang="en-US" sz="2800" dirty="0"/>
              <a:t> 2026</a:t>
            </a:r>
          </a:p>
          <a:p>
            <a:pPr lvl="1"/>
            <a:r>
              <a:rPr lang="it-IT" sz="2800" dirty="0"/>
              <a:t>2 </a:t>
            </a:r>
            <a:r>
              <a:rPr lang="it-IT" sz="2800" dirty="0" err="1"/>
              <a:t>exam</a:t>
            </a:r>
            <a:r>
              <a:rPr lang="it-IT" sz="2800" dirty="0"/>
              <a:t> </a:t>
            </a:r>
            <a:r>
              <a:rPr lang="it-IT" sz="2800" dirty="0" err="1"/>
              <a:t>discussion</a:t>
            </a:r>
            <a:r>
              <a:rPr lang="it-IT" sz="2800" dirty="0"/>
              <a:t> </a:t>
            </a:r>
            <a:r>
              <a:rPr lang="it-IT" sz="2800" dirty="0" err="1"/>
              <a:t>periods</a:t>
            </a:r>
            <a:r>
              <a:rPr lang="it-IT" sz="2800" dirty="0"/>
              <a:t>:</a:t>
            </a:r>
          </a:p>
          <a:p>
            <a:pPr lvl="2"/>
            <a:r>
              <a:rPr lang="it-IT" sz="2400" dirty="0" err="1"/>
              <a:t>Nov</a:t>
            </a:r>
            <a:r>
              <a:rPr lang="it-IT" sz="2400" dirty="0"/>
              <a:t>/</a:t>
            </a:r>
            <a:r>
              <a:rPr lang="it-IT" sz="2400" dirty="0" err="1"/>
              <a:t>Dec</a:t>
            </a:r>
            <a:r>
              <a:rPr lang="it-IT" sz="2400" dirty="0"/>
              <a:t> 2025</a:t>
            </a:r>
          </a:p>
          <a:p>
            <a:pPr lvl="2"/>
            <a:r>
              <a:rPr lang="en-US" sz="2400" dirty="0"/>
              <a:t>March/April 2026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EFB29D-A33F-49F5-8C31-887BB1A623DA}"/>
              </a:ext>
            </a:extLst>
          </p:cNvPr>
          <p:cNvSpPr txBox="1">
            <a:spLocks/>
          </p:cNvSpPr>
          <p:nvPr/>
        </p:nvSpPr>
        <p:spPr>
          <a:xfrm>
            <a:off x="1461366" y="805917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dirty="0"/>
              <a:t>FINAL EXAM Options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7231C7-7A0C-46D0-AC27-21E11434B3A6}"/>
              </a:ext>
            </a:extLst>
          </p:cNvPr>
          <p:cNvSpPr/>
          <p:nvPr/>
        </p:nvSpPr>
        <p:spPr>
          <a:xfrm>
            <a:off x="5900342" y="1855152"/>
            <a:ext cx="651389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/>
              <a:t>2. With an extension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400" dirty="0"/>
              <a:t>Min. 6 months, Max. 12 months, 6 </a:t>
            </a:r>
            <a:r>
              <a:rPr lang="it-IT" sz="2400" dirty="0" err="1"/>
              <a:t>mo</a:t>
            </a:r>
            <a:r>
              <a:rPr lang="it-IT" sz="2400" dirty="0"/>
              <a:t>. </a:t>
            </a:r>
            <a:r>
              <a:rPr lang="it-IT" sz="2400" dirty="0" err="1"/>
              <a:t>intervals</a:t>
            </a:r>
            <a:endParaRPr lang="it-IT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400" dirty="0"/>
              <a:t>End of </a:t>
            </a:r>
            <a:r>
              <a:rPr lang="it-IT" sz="2400" dirty="0" err="1"/>
              <a:t>PhD</a:t>
            </a:r>
            <a:r>
              <a:rPr lang="it-IT" sz="2400" dirty="0"/>
              <a:t> </a:t>
            </a:r>
            <a:r>
              <a:rPr lang="it-IT" sz="2400" i="1" dirty="0"/>
              <a:t>slides </a:t>
            </a:r>
            <a:r>
              <a:rPr lang="it-IT" sz="2400" i="1" dirty="0" err="1"/>
              <a:t>ahead</a:t>
            </a:r>
            <a:r>
              <a:rPr lang="it-IT" sz="2400" i="1" dirty="0"/>
              <a:t> </a:t>
            </a:r>
            <a:r>
              <a:rPr lang="it-IT" sz="2400" dirty="0" err="1"/>
              <a:t>until</a:t>
            </a:r>
            <a:r>
              <a:rPr lang="it-IT" sz="2400" dirty="0"/>
              <a:t> end of extension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400" dirty="0" err="1"/>
              <a:t>Cannot</a:t>
            </a:r>
            <a:r>
              <a:rPr lang="it-IT" sz="2400" dirty="0"/>
              <a:t> </a:t>
            </a:r>
            <a:r>
              <a:rPr lang="it-IT" sz="2400" dirty="0" err="1"/>
              <a:t>discuss</a:t>
            </a:r>
            <a:r>
              <a:rPr lang="it-IT" sz="2400" dirty="0"/>
              <a:t> </a:t>
            </a:r>
            <a:r>
              <a:rPr lang="it-IT" sz="2400" dirty="0" err="1"/>
              <a:t>thesis</a:t>
            </a:r>
            <a:r>
              <a:rPr lang="it-IT" sz="2400" dirty="0"/>
              <a:t> </a:t>
            </a:r>
            <a:r>
              <a:rPr lang="it-IT" sz="2400" dirty="0" err="1"/>
              <a:t>during</a:t>
            </a:r>
            <a:r>
              <a:rPr lang="it-IT" sz="2400" dirty="0"/>
              <a:t> extension </a:t>
            </a:r>
            <a:r>
              <a:rPr lang="it-IT" sz="2400" dirty="0" err="1"/>
              <a:t>period</a:t>
            </a:r>
            <a:endParaRPr lang="it-IT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400" dirty="0"/>
              <a:t>After end of extension, max. 6 months to </a:t>
            </a:r>
            <a:r>
              <a:rPr lang="it-IT" sz="2400" dirty="0" err="1"/>
              <a:t>discuss</a:t>
            </a:r>
            <a:r>
              <a:rPr lang="it-IT" sz="2400" dirty="0"/>
              <a:t> </a:t>
            </a:r>
            <a:r>
              <a:rPr lang="it-IT" sz="2400" dirty="0" err="1"/>
              <a:t>thesis</a:t>
            </a:r>
            <a:r>
              <a:rPr lang="it-IT" sz="2400" dirty="0"/>
              <a:t> (including major </a:t>
            </a:r>
            <a:r>
              <a:rPr lang="it-IT" sz="2400" dirty="0" err="1"/>
              <a:t>revision</a:t>
            </a:r>
            <a:r>
              <a:rPr lang="it-IT" sz="2400" dirty="0"/>
              <a:t>, </a:t>
            </a:r>
            <a:r>
              <a:rPr lang="it-IT" sz="2400" dirty="0" err="1"/>
              <a:t>if</a:t>
            </a:r>
            <a:r>
              <a:rPr lang="it-IT" sz="2400" dirty="0"/>
              <a:t> </a:t>
            </a:r>
            <a:r>
              <a:rPr lang="it-IT" sz="2400" dirty="0" err="1"/>
              <a:t>necessary</a:t>
            </a:r>
            <a:r>
              <a:rPr lang="it-IT" sz="2400" dirty="0"/>
              <a:t>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7649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E75A2FD-282D-430A-AF0F-5662D98D0B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176" y="140222"/>
            <a:ext cx="10503017" cy="5815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92981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254</TotalTime>
  <Words>1278</Words>
  <Application>Microsoft Office PowerPoint</Application>
  <PresentationFormat>Widescreen</PresentationFormat>
  <Paragraphs>116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Gill Sans MT</vt:lpstr>
      <vt:lpstr>Gallery</vt:lpstr>
      <vt:lpstr>      PhD in Cognitive and Brain Sciences Graduation Countdown </vt:lpstr>
      <vt:lpstr>FINAL EXAM Options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1) Check with your supervisor  2) Awards/grants  3) DIS-COLL (Unemployment pay)  4) Tutoring for UNITN courses  5) employment (Supervisor-approved and DPC-authorized)</vt:lpstr>
      <vt:lpstr>  1) Check with your supervisor  2) Awards/grantS  3) DIS-COLL (Unemployment pay)   4) Tutoring for UNITN courses  5) employment (Supervisor-approved and DPC-authorized)</vt:lpstr>
      <vt:lpstr>Supervisor funding</vt:lpstr>
      <vt:lpstr>  1) Check with your supervisor  2) Awards/grants:   3) DIS-COLL (Unemployment pay)   4) Tutoring for UNITN courses  5) employment (Supervisor-approved and DPC-authorized)</vt:lpstr>
      <vt:lpstr>UNITN Research support office</vt:lpstr>
      <vt:lpstr>  1) Check with your supervisor  2) Awards/grants   3) DIS-COLL (Unemployment pay)   4) Tutoring for UNITN courses  5) employment (Supervisor-approved and DPC-authorized)</vt:lpstr>
      <vt:lpstr>DIS-COLL (Unemployment pay)</vt:lpstr>
      <vt:lpstr>  1) Check with your supervisor  2) Awards/grants  3) DIS-COLL (Unemployment pay)  4) Tutoring for UNITN courses  5) employment (Supervisor-approved and DPC-authorized)</vt:lpstr>
      <vt:lpstr>Tutoring for UNITN courses</vt:lpstr>
      <vt:lpstr>  1) Check with your supervisor  2) Awards/grants  3) DIS-COLL (Unemployment pay)  4) Tutoring for UNITN courses  5) employment (Supervisor-approved and DPC-authorized)</vt:lpstr>
      <vt:lpstr>Employment: supervisor-approved and dpc-authorized</vt:lpstr>
      <vt:lpstr>  1) Check with your supervisor  2) Awards/grants  3) DIS-COLL (Unemployment pay)   4) Tutoring for UNITN courses  5) employment (Supervisor-approved and DPC-authorized)</vt:lpstr>
      <vt:lpstr> Cimec WIKI PAGES: https://wiki.cimec.unitn.it/tiki-index.php?page=FinalExamGuidelinesandFAQ Also example guidelines to get an idea of typical timeline to thesis discussion  unitn main phd Page: https://www.unitn.it/it/studiare/iscriversi/informazioni-dottorandi-iscritti/conseguimento-titolo-di-dottorato (Only in italian for the time being due to new website)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PhD in Cognitive and Brain Sciences:  Graduation Countdown</dc:title>
  <dc:creator>Mercanti, Leah Martha</dc:creator>
  <cp:lastModifiedBy>Mercanti, Leah Martha</cp:lastModifiedBy>
  <cp:revision>32</cp:revision>
  <dcterms:created xsi:type="dcterms:W3CDTF">2025-02-25T13:08:32Z</dcterms:created>
  <dcterms:modified xsi:type="dcterms:W3CDTF">2025-03-03T12:24:24Z</dcterms:modified>
</cp:coreProperties>
</file>