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57" r:id="rId3"/>
    <p:sldId id="259" r:id="rId4"/>
    <p:sldId id="284" r:id="rId5"/>
    <p:sldId id="258"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5" r:id="rId19"/>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MM" initials="MLM" lastIdx="1" clrIdx="0">
    <p:extLst>
      <p:ext uri="{19B8F6BF-5375-455C-9EA6-DF929625EA0E}">
        <p15:presenceInfo xmlns:p15="http://schemas.microsoft.com/office/powerpoint/2012/main" userId="LM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5" d="100"/>
          <a:sy n="85" d="100"/>
        </p:scale>
        <p:origin x="547"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FD98E664-CD5A-4B8A-9551-5B7E695C50CF}" type="datetimeFigureOut">
              <a:rPr lang="it-IT" smtClean="0"/>
              <a:t>24/12/2024</a:t>
            </a:fld>
            <a:endParaRPr lang="it-IT"/>
          </a:p>
        </p:txBody>
      </p:sp>
      <p:sp>
        <p:nvSpPr>
          <p:cNvPr id="4" name="Segnaposto piè di pagina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D729F20A-BC8F-41CF-A784-7BED9110F10D}" type="slidenum">
              <a:rPr lang="it-IT" smtClean="0"/>
              <a:t>‹#›</a:t>
            </a:fld>
            <a:endParaRPr lang="it-IT"/>
          </a:p>
        </p:txBody>
      </p:sp>
    </p:spTree>
    <p:extLst>
      <p:ext uri="{BB962C8B-B14F-4D97-AF65-F5344CB8AC3E}">
        <p14:creationId xmlns:p14="http://schemas.microsoft.com/office/powerpoint/2010/main" val="15273471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0CED14C5-10F1-4DF2-903A-B27D40963F1B}" type="datetimeFigureOut">
              <a:rPr lang="it-IT" smtClean="0"/>
              <a:t>24/12/2024</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836400A-76E4-4E9F-8DC7-65BE8B453F3A}" type="slidenum">
              <a:rPr lang="it-IT" smtClean="0"/>
              <a:t>‹#›</a:t>
            </a:fld>
            <a:endParaRPr lang="it-IT"/>
          </a:p>
        </p:txBody>
      </p:sp>
    </p:spTree>
    <p:extLst>
      <p:ext uri="{BB962C8B-B14F-4D97-AF65-F5344CB8AC3E}">
        <p14:creationId xmlns:p14="http://schemas.microsoft.com/office/powerpoint/2010/main" val="983526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C46B5366-9ACA-4A39-AB6A-55D7F4BF310E}" type="datetimeFigureOut">
              <a:rPr lang="it-IT" smtClean="0"/>
              <a:t>24/12/2024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71DD4F8-AA86-44CC-92E0-CFE9C5912F92}" type="slidenum">
              <a:rPr lang="it-IT" smtClean="0"/>
              <a:t>‹#›</a:t>
            </a:fld>
            <a:endParaRPr lang="it-IT"/>
          </a:p>
        </p:txBody>
      </p:sp>
    </p:spTree>
    <p:extLst>
      <p:ext uri="{BB962C8B-B14F-4D97-AF65-F5344CB8AC3E}">
        <p14:creationId xmlns:p14="http://schemas.microsoft.com/office/powerpoint/2010/main" val="201336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46B5366-9ACA-4A39-AB6A-55D7F4BF310E}" type="datetimeFigureOut">
              <a:rPr lang="it-IT" smtClean="0"/>
              <a:t>24/12/2024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71DD4F8-AA86-44CC-92E0-CFE9C5912F92}" type="slidenum">
              <a:rPr lang="it-IT" smtClean="0"/>
              <a:t>‹#›</a:t>
            </a:fld>
            <a:endParaRPr lang="it-IT"/>
          </a:p>
        </p:txBody>
      </p:sp>
    </p:spTree>
    <p:extLst>
      <p:ext uri="{BB962C8B-B14F-4D97-AF65-F5344CB8AC3E}">
        <p14:creationId xmlns:p14="http://schemas.microsoft.com/office/powerpoint/2010/main" val="3532964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46B5366-9ACA-4A39-AB6A-55D7F4BF310E}" type="datetimeFigureOut">
              <a:rPr lang="it-IT" smtClean="0"/>
              <a:t>24/12/2024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71DD4F8-AA86-44CC-92E0-CFE9C5912F92}" type="slidenum">
              <a:rPr lang="it-IT" smtClean="0"/>
              <a:t>‹#›</a:t>
            </a:fld>
            <a:endParaRPr lang="it-IT"/>
          </a:p>
        </p:txBody>
      </p:sp>
    </p:spTree>
    <p:extLst>
      <p:ext uri="{BB962C8B-B14F-4D97-AF65-F5344CB8AC3E}">
        <p14:creationId xmlns:p14="http://schemas.microsoft.com/office/powerpoint/2010/main" val="436934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46B5366-9ACA-4A39-AB6A-55D7F4BF310E}" type="datetimeFigureOut">
              <a:rPr lang="it-IT" smtClean="0"/>
              <a:t>24/12/2024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71DD4F8-AA86-44CC-92E0-CFE9C5912F92}" type="slidenum">
              <a:rPr lang="it-IT" smtClean="0"/>
              <a:t>‹#›</a:t>
            </a:fld>
            <a:endParaRPr lang="it-IT"/>
          </a:p>
        </p:txBody>
      </p:sp>
    </p:spTree>
    <p:extLst>
      <p:ext uri="{BB962C8B-B14F-4D97-AF65-F5344CB8AC3E}">
        <p14:creationId xmlns:p14="http://schemas.microsoft.com/office/powerpoint/2010/main" val="1041426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C46B5366-9ACA-4A39-AB6A-55D7F4BF310E}" type="datetimeFigureOut">
              <a:rPr lang="it-IT" smtClean="0"/>
              <a:t>24/12/2024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71DD4F8-AA86-44CC-92E0-CFE9C5912F92}" type="slidenum">
              <a:rPr lang="it-IT" smtClean="0"/>
              <a:t>‹#›</a:t>
            </a:fld>
            <a:endParaRPr lang="it-IT"/>
          </a:p>
        </p:txBody>
      </p:sp>
    </p:spTree>
    <p:extLst>
      <p:ext uri="{BB962C8B-B14F-4D97-AF65-F5344CB8AC3E}">
        <p14:creationId xmlns:p14="http://schemas.microsoft.com/office/powerpoint/2010/main" val="1098358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C46B5366-9ACA-4A39-AB6A-55D7F4BF310E}" type="datetimeFigureOut">
              <a:rPr lang="it-IT" smtClean="0"/>
              <a:t>24/12/2024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71DD4F8-AA86-44CC-92E0-CFE9C5912F92}" type="slidenum">
              <a:rPr lang="it-IT" smtClean="0"/>
              <a:t>‹#›</a:t>
            </a:fld>
            <a:endParaRPr lang="it-IT"/>
          </a:p>
        </p:txBody>
      </p:sp>
    </p:spTree>
    <p:extLst>
      <p:ext uri="{BB962C8B-B14F-4D97-AF65-F5344CB8AC3E}">
        <p14:creationId xmlns:p14="http://schemas.microsoft.com/office/powerpoint/2010/main" val="655482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C46B5366-9ACA-4A39-AB6A-55D7F4BF310E}" type="datetimeFigureOut">
              <a:rPr lang="it-IT" smtClean="0"/>
              <a:t>24/12/2024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71DD4F8-AA86-44CC-92E0-CFE9C5912F92}" type="slidenum">
              <a:rPr lang="it-IT" smtClean="0"/>
              <a:t>‹#›</a:t>
            </a:fld>
            <a:endParaRPr lang="it-IT"/>
          </a:p>
        </p:txBody>
      </p:sp>
    </p:spTree>
    <p:extLst>
      <p:ext uri="{BB962C8B-B14F-4D97-AF65-F5344CB8AC3E}">
        <p14:creationId xmlns:p14="http://schemas.microsoft.com/office/powerpoint/2010/main" val="3250662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C46B5366-9ACA-4A39-AB6A-55D7F4BF310E}" type="datetimeFigureOut">
              <a:rPr lang="it-IT" smtClean="0"/>
              <a:t>24/12/2024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71DD4F8-AA86-44CC-92E0-CFE9C5912F92}" type="slidenum">
              <a:rPr lang="it-IT" smtClean="0"/>
              <a:t>‹#›</a:t>
            </a:fld>
            <a:endParaRPr lang="it-IT"/>
          </a:p>
        </p:txBody>
      </p:sp>
    </p:spTree>
    <p:extLst>
      <p:ext uri="{BB962C8B-B14F-4D97-AF65-F5344CB8AC3E}">
        <p14:creationId xmlns:p14="http://schemas.microsoft.com/office/powerpoint/2010/main" val="1800299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46B5366-9ACA-4A39-AB6A-55D7F4BF310E}" type="datetimeFigureOut">
              <a:rPr lang="it-IT" smtClean="0"/>
              <a:t>24/12/2024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71DD4F8-AA86-44CC-92E0-CFE9C5912F92}" type="slidenum">
              <a:rPr lang="it-IT" smtClean="0"/>
              <a:t>‹#›</a:t>
            </a:fld>
            <a:endParaRPr lang="it-IT"/>
          </a:p>
        </p:txBody>
      </p:sp>
    </p:spTree>
    <p:extLst>
      <p:ext uri="{BB962C8B-B14F-4D97-AF65-F5344CB8AC3E}">
        <p14:creationId xmlns:p14="http://schemas.microsoft.com/office/powerpoint/2010/main" val="2918610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C46B5366-9ACA-4A39-AB6A-55D7F4BF310E}" type="datetimeFigureOut">
              <a:rPr lang="it-IT" smtClean="0"/>
              <a:t>24/12/2024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71DD4F8-AA86-44CC-92E0-CFE9C5912F92}" type="slidenum">
              <a:rPr lang="it-IT" smtClean="0"/>
              <a:t>‹#›</a:t>
            </a:fld>
            <a:endParaRPr lang="it-IT"/>
          </a:p>
        </p:txBody>
      </p:sp>
    </p:spTree>
    <p:extLst>
      <p:ext uri="{BB962C8B-B14F-4D97-AF65-F5344CB8AC3E}">
        <p14:creationId xmlns:p14="http://schemas.microsoft.com/office/powerpoint/2010/main" val="3273286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C46B5366-9ACA-4A39-AB6A-55D7F4BF310E}" type="datetimeFigureOut">
              <a:rPr lang="it-IT" smtClean="0"/>
              <a:t>24/12/2024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71DD4F8-AA86-44CC-92E0-CFE9C5912F92}" type="slidenum">
              <a:rPr lang="it-IT" smtClean="0"/>
              <a:t>‹#›</a:t>
            </a:fld>
            <a:endParaRPr lang="it-IT"/>
          </a:p>
        </p:txBody>
      </p:sp>
    </p:spTree>
    <p:extLst>
      <p:ext uri="{BB962C8B-B14F-4D97-AF65-F5344CB8AC3E}">
        <p14:creationId xmlns:p14="http://schemas.microsoft.com/office/powerpoint/2010/main" val="4088812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6B5366-9ACA-4A39-AB6A-55D7F4BF310E}" type="datetimeFigureOut">
              <a:rPr lang="it-IT" smtClean="0"/>
              <a:t>24/12/2024</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1DD4F8-AA86-44CC-92E0-CFE9C5912F92}" type="slidenum">
              <a:rPr lang="it-IT" smtClean="0"/>
              <a:t>‹#›</a:t>
            </a:fld>
            <a:endParaRPr lang="it-IT"/>
          </a:p>
        </p:txBody>
      </p:sp>
    </p:spTree>
    <p:extLst>
      <p:ext uri="{BB962C8B-B14F-4D97-AF65-F5344CB8AC3E}">
        <p14:creationId xmlns:p14="http://schemas.microsoft.com/office/powerpoint/2010/main" val="1685629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tm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tm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tm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phd.office-cssh@unitn.it"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mailto:serv.amm.cont.rovereto@unitn.i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unitn.it/en/node/200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unitn.it/node/557"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465976"/>
            <a:ext cx="9144000" cy="1963024"/>
          </a:xfrm>
        </p:spPr>
        <p:txBody>
          <a:bodyPr>
            <a:normAutofit/>
          </a:bodyPr>
          <a:lstStyle/>
          <a:p>
            <a:r>
              <a:rPr lang="it-IT" b="1" dirty="0"/>
              <a:t>GESTIONE TRASFERTE</a:t>
            </a:r>
            <a:br>
              <a:rPr lang="it-IT" dirty="0"/>
            </a:br>
            <a:r>
              <a:rPr lang="it-IT" sz="4900" dirty="0"/>
              <a:t>(</a:t>
            </a:r>
            <a:r>
              <a:rPr lang="it-IT" sz="3600" dirty="0" err="1"/>
              <a:t>otherwise</a:t>
            </a:r>
            <a:r>
              <a:rPr lang="it-IT" sz="3600" dirty="0"/>
              <a:t> know </a:t>
            </a:r>
            <a:r>
              <a:rPr lang="it-IT" sz="3600" dirty="0" err="1"/>
              <a:t>as</a:t>
            </a:r>
            <a:r>
              <a:rPr lang="it-IT" sz="3600" dirty="0"/>
              <a:t> </a:t>
            </a:r>
            <a:r>
              <a:rPr lang="it-IT" sz="4900" i="1" dirty="0"/>
              <a:t>E-TRAVEL)</a:t>
            </a:r>
            <a:endParaRPr lang="it-IT" dirty="0"/>
          </a:p>
        </p:txBody>
      </p:sp>
      <p:sp>
        <p:nvSpPr>
          <p:cNvPr id="3" name="Sottotitolo 2"/>
          <p:cNvSpPr>
            <a:spLocks noGrp="1"/>
          </p:cNvSpPr>
          <p:nvPr>
            <p:ph type="subTitle" idx="1"/>
          </p:nvPr>
        </p:nvSpPr>
        <p:spPr>
          <a:xfrm>
            <a:off x="1524000" y="4152550"/>
            <a:ext cx="9144000" cy="2164360"/>
          </a:xfrm>
        </p:spPr>
        <p:txBody>
          <a:bodyPr>
            <a:normAutofit/>
          </a:bodyPr>
          <a:lstStyle/>
          <a:p>
            <a:r>
              <a:rPr lang="it-IT" dirty="0" err="1"/>
              <a:t>Step-by-step</a:t>
            </a:r>
            <a:r>
              <a:rPr lang="it-IT" dirty="0"/>
              <a:t> </a:t>
            </a:r>
            <a:r>
              <a:rPr lang="it-IT" dirty="0" err="1"/>
              <a:t>instructions</a:t>
            </a:r>
            <a:r>
              <a:rPr lang="it-IT" dirty="0"/>
              <a:t> for trip (</a:t>
            </a:r>
            <a:r>
              <a:rPr lang="it-IT" i="1" dirty="0"/>
              <a:t>missioni</a:t>
            </a:r>
            <a:r>
              <a:rPr lang="it-IT" dirty="0"/>
              <a:t>) </a:t>
            </a:r>
            <a:r>
              <a:rPr lang="it-IT" dirty="0" err="1"/>
              <a:t>authorizations</a:t>
            </a:r>
            <a:endParaRPr lang="it-IT" dirty="0"/>
          </a:p>
          <a:p>
            <a:endParaRPr lang="it-IT" dirty="0"/>
          </a:p>
          <a:p>
            <a:r>
              <a:rPr lang="it-IT" dirty="0"/>
              <a:t>Target: Cognitive and Brain Sciences </a:t>
            </a:r>
            <a:r>
              <a:rPr lang="it-IT" dirty="0" err="1"/>
              <a:t>PhD</a:t>
            </a:r>
            <a:r>
              <a:rPr lang="it-IT" dirty="0"/>
              <a:t> </a:t>
            </a:r>
            <a:r>
              <a:rPr lang="it-IT" dirty="0" err="1"/>
              <a:t>students</a:t>
            </a:r>
            <a:endParaRPr lang="it-IT" dirty="0"/>
          </a:p>
          <a:p>
            <a:r>
              <a:rPr lang="it-IT" dirty="0"/>
              <a:t>2025</a:t>
            </a:r>
          </a:p>
        </p:txBody>
      </p:sp>
      <p:pic>
        <p:nvPicPr>
          <p:cNvPr id="1026" name="Immagine 2" descr="Descrizione: J:\DDSS-Dottorati\Città\DOTTORATI\UTILITIES\Loghi\eng_bg_2r_un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04569" y="122210"/>
            <a:ext cx="2526861" cy="683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5848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2" descr="Descrizione: J:\DDSS-Dottorati\Città\DOTTORATI\UTILITIES\Loghi\eng_bg_2r_un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53335" y="122211"/>
            <a:ext cx="2247585" cy="607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A710FE26-6305-45BC-A097-DF9FD101DD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7804" y="749399"/>
            <a:ext cx="10136391" cy="5860628"/>
          </a:xfrm>
          <a:prstGeom prst="rect">
            <a:avLst/>
          </a:prstGeom>
        </p:spPr>
      </p:pic>
      <p:sp>
        <p:nvSpPr>
          <p:cNvPr id="7" name="Freccia a sinistra 6"/>
          <p:cNvSpPr/>
          <p:nvPr/>
        </p:nvSpPr>
        <p:spPr>
          <a:xfrm>
            <a:off x="2087654" y="2794213"/>
            <a:ext cx="4104456" cy="1152128"/>
          </a:xfrm>
          <a:prstGeom prst="lef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it-IT" dirty="0" err="1">
                <a:solidFill>
                  <a:prstClr val="white"/>
                </a:solidFill>
              </a:rPr>
              <a:t>Choose</a:t>
            </a:r>
            <a:r>
              <a:rPr lang="it-IT" dirty="0">
                <a:solidFill>
                  <a:prstClr val="white"/>
                </a:solidFill>
              </a:rPr>
              <a:t> a country from the list</a:t>
            </a:r>
          </a:p>
          <a:p>
            <a:pPr algn="ctr" fontAlgn="base">
              <a:spcBef>
                <a:spcPct val="0"/>
              </a:spcBef>
              <a:spcAft>
                <a:spcPct val="0"/>
              </a:spcAft>
            </a:pPr>
            <a:r>
              <a:rPr lang="it-IT" dirty="0">
                <a:solidFill>
                  <a:prstClr val="white"/>
                </a:solidFill>
              </a:rPr>
              <a:t>(in </a:t>
            </a:r>
            <a:r>
              <a:rPr lang="it-IT" dirty="0" err="1">
                <a:solidFill>
                  <a:prstClr val="white"/>
                </a:solidFill>
              </a:rPr>
              <a:t>Italian</a:t>
            </a:r>
            <a:r>
              <a:rPr lang="it-IT" dirty="0">
                <a:solidFill>
                  <a:prstClr val="white"/>
                </a:solidFill>
              </a:rPr>
              <a:t>)</a:t>
            </a:r>
          </a:p>
        </p:txBody>
      </p:sp>
      <p:sp>
        <p:nvSpPr>
          <p:cNvPr id="2" name="Titolo 1"/>
          <p:cNvSpPr>
            <a:spLocks noGrp="1"/>
          </p:cNvSpPr>
          <p:nvPr>
            <p:ph type="title"/>
          </p:nvPr>
        </p:nvSpPr>
        <p:spPr>
          <a:xfrm>
            <a:off x="884467" y="247973"/>
            <a:ext cx="8481206" cy="863969"/>
          </a:xfrm>
        </p:spPr>
        <p:txBody>
          <a:bodyPr/>
          <a:lstStyle/>
          <a:p>
            <a:pPr algn="ctr"/>
            <a:r>
              <a:rPr lang="it-IT" b="1" dirty="0"/>
              <a:t>ABROAD</a:t>
            </a:r>
          </a:p>
        </p:txBody>
      </p:sp>
    </p:spTree>
    <p:extLst>
      <p:ext uri="{BB962C8B-B14F-4D97-AF65-F5344CB8AC3E}">
        <p14:creationId xmlns:p14="http://schemas.microsoft.com/office/powerpoint/2010/main" val="3820589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33960" y="261080"/>
            <a:ext cx="8042275" cy="976213"/>
          </a:xfrm>
        </p:spPr>
        <p:txBody>
          <a:bodyPr/>
          <a:lstStyle/>
          <a:p>
            <a:pPr algn="ctr"/>
            <a:r>
              <a:rPr lang="it-IT" b="1" dirty="0"/>
              <a:t>«</a:t>
            </a:r>
            <a:r>
              <a:rPr lang="it-IT" b="1" dirty="0" err="1"/>
              <a:t>Destination</a:t>
            </a:r>
            <a:r>
              <a:rPr lang="it-IT" b="1" dirty="0"/>
              <a:t>» field</a:t>
            </a:r>
          </a:p>
        </p:txBody>
      </p:sp>
      <p:sp>
        <p:nvSpPr>
          <p:cNvPr id="3" name="Segnaposto contenuto 2"/>
          <p:cNvSpPr>
            <a:spLocks noGrp="1"/>
          </p:cNvSpPr>
          <p:nvPr>
            <p:ph idx="1"/>
          </p:nvPr>
        </p:nvSpPr>
        <p:spPr>
          <a:xfrm>
            <a:off x="469783" y="1323998"/>
            <a:ext cx="10989578" cy="5316947"/>
          </a:xfrm>
        </p:spPr>
        <p:txBody>
          <a:bodyPr>
            <a:noAutofit/>
          </a:bodyPr>
          <a:lstStyle/>
          <a:p>
            <a:pPr marL="0" indent="0" algn="just">
              <a:lnSpc>
                <a:spcPct val="100000"/>
              </a:lnSpc>
              <a:spcBef>
                <a:spcPts val="600"/>
              </a:spcBef>
              <a:spcAft>
                <a:spcPts val="600"/>
              </a:spcAft>
              <a:buNone/>
            </a:pPr>
            <a:r>
              <a:rPr lang="it-IT" sz="1500" b="1" dirty="0"/>
              <a:t>1) Remember!</a:t>
            </a:r>
            <a:r>
              <a:rPr lang="it-IT" sz="1500" dirty="0"/>
              <a:t> </a:t>
            </a:r>
            <a:r>
              <a:rPr lang="it-IT" sz="1500" dirty="0" err="1"/>
              <a:t>You</a:t>
            </a:r>
            <a:r>
              <a:rPr lang="it-IT" sz="1500" dirty="0"/>
              <a:t> </a:t>
            </a:r>
            <a:r>
              <a:rPr lang="it-IT" sz="1500" dirty="0" err="1"/>
              <a:t>cannot</a:t>
            </a:r>
            <a:r>
              <a:rPr lang="it-IT" sz="1500" dirty="0"/>
              <a:t> </a:t>
            </a:r>
            <a:r>
              <a:rPr lang="it-IT" sz="1500" dirty="0" err="1"/>
              <a:t>ask</a:t>
            </a:r>
            <a:r>
              <a:rPr lang="it-IT" sz="1500" dirty="0"/>
              <a:t> for </a:t>
            </a:r>
            <a:r>
              <a:rPr lang="it-IT" sz="1500" dirty="0" err="1"/>
              <a:t>reimbursement</a:t>
            </a:r>
            <a:r>
              <a:rPr lang="it-IT" sz="1500" dirty="0"/>
              <a:t> </a:t>
            </a:r>
            <a:r>
              <a:rPr lang="it-IT" sz="1500" dirty="0" err="1"/>
              <a:t>if</a:t>
            </a:r>
            <a:r>
              <a:rPr lang="it-IT" sz="1500" dirty="0"/>
              <a:t> the </a:t>
            </a:r>
            <a:r>
              <a:rPr lang="it-IT" sz="1500" dirty="0" err="1"/>
              <a:t>destination</a:t>
            </a:r>
            <a:r>
              <a:rPr lang="it-IT" sz="1500" dirty="0"/>
              <a:t> of </a:t>
            </a:r>
            <a:r>
              <a:rPr lang="it-IT" sz="1500" dirty="0" err="1"/>
              <a:t>your</a:t>
            </a:r>
            <a:r>
              <a:rPr lang="it-IT" sz="1500" dirty="0"/>
              <a:t> </a:t>
            </a:r>
            <a:r>
              <a:rPr lang="it-IT" sz="1500" dirty="0" err="1"/>
              <a:t>mobility</a:t>
            </a:r>
            <a:r>
              <a:rPr lang="it-IT" sz="1500" dirty="0"/>
              <a:t> </a:t>
            </a:r>
            <a:r>
              <a:rPr lang="it-IT" sz="1500" dirty="0" err="1"/>
              <a:t>is</a:t>
            </a:r>
            <a:r>
              <a:rPr lang="it-IT" sz="1500" dirty="0"/>
              <a:t> in the </a:t>
            </a:r>
            <a:r>
              <a:rPr lang="it-IT" sz="1500" dirty="0" err="1"/>
              <a:t>municipality</a:t>
            </a:r>
            <a:r>
              <a:rPr lang="it-IT" sz="1500" dirty="0"/>
              <a:t> </a:t>
            </a:r>
            <a:r>
              <a:rPr lang="it-IT" sz="1500" dirty="0" err="1"/>
              <a:t>where</a:t>
            </a:r>
            <a:r>
              <a:rPr lang="it-IT" sz="1500" dirty="0"/>
              <a:t> </a:t>
            </a:r>
            <a:r>
              <a:rPr lang="it-IT" sz="1500" dirty="0" err="1"/>
              <a:t>you</a:t>
            </a:r>
            <a:r>
              <a:rPr lang="it-IT" sz="1500" dirty="0"/>
              <a:t> </a:t>
            </a:r>
            <a:r>
              <a:rPr lang="it-IT" sz="1500" dirty="0" err="1"/>
              <a:t>have</a:t>
            </a:r>
            <a:r>
              <a:rPr lang="it-IT" sz="1500" dirty="0"/>
              <a:t> </a:t>
            </a:r>
            <a:r>
              <a:rPr lang="it-IT" sz="1500" dirty="0" err="1"/>
              <a:t>your</a:t>
            </a:r>
            <a:r>
              <a:rPr lang="it-IT" sz="1500" dirty="0"/>
              <a:t> </a:t>
            </a:r>
            <a:r>
              <a:rPr lang="it-IT" sz="1500" dirty="0" err="1"/>
              <a:t>official</a:t>
            </a:r>
            <a:r>
              <a:rPr lang="it-IT" sz="1500" dirty="0"/>
              <a:t> residence.</a:t>
            </a:r>
          </a:p>
          <a:p>
            <a:pPr marL="0" indent="0" algn="just">
              <a:lnSpc>
                <a:spcPct val="100000"/>
              </a:lnSpc>
              <a:spcBef>
                <a:spcPts val="600"/>
              </a:spcBef>
              <a:spcAft>
                <a:spcPts val="600"/>
              </a:spcAft>
              <a:buNone/>
            </a:pPr>
            <a:r>
              <a:rPr lang="it-IT" sz="1500" b="1" dirty="0"/>
              <a:t>2) </a:t>
            </a:r>
            <a:r>
              <a:rPr lang="it-IT" sz="1500" dirty="0"/>
              <a:t>Fill in the box as follows: </a:t>
            </a:r>
            <a:r>
              <a:rPr lang="it-IT" sz="1500" b="1" dirty="0"/>
              <a:t>CITY – INSTITUTION</a:t>
            </a:r>
          </a:p>
          <a:p>
            <a:pPr marL="0" indent="0" algn="just">
              <a:lnSpc>
                <a:spcPct val="100000"/>
              </a:lnSpc>
              <a:spcBef>
                <a:spcPts val="600"/>
              </a:spcBef>
              <a:spcAft>
                <a:spcPts val="600"/>
              </a:spcAft>
              <a:buNone/>
            </a:pPr>
            <a:r>
              <a:rPr lang="it-IT" sz="1500" dirty="0" err="1"/>
              <a:t>Examples</a:t>
            </a:r>
            <a:r>
              <a:rPr lang="it-IT" sz="1500" dirty="0"/>
              <a:t>: </a:t>
            </a:r>
          </a:p>
          <a:p>
            <a:pPr algn="just">
              <a:lnSpc>
                <a:spcPct val="100000"/>
              </a:lnSpc>
              <a:spcBef>
                <a:spcPts val="600"/>
              </a:spcBef>
              <a:spcAft>
                <a:spcPts val="600"/>
              </a:spcAft>
            </a:pPr>
            <a:r>
              <a:rPr lang="it-IT" sz="1500" dirty="0"/>
              <a:t>Roma – Università «La Sapienza»</a:t>
            </a:r>
          </a:p>
          <a:p>
            <a:pPr algn="just">
              <a:lnSpc>
                <a:spcPct val="100000"/>
              </a:lnSpc>
              <a:spcBef>
                <a:spcPts val="600"/>
              </a:spcBef>
              <a:spcAft>
                <a:spcPts val="600"/>
              </a:spcAft>
            </a:pPr>
            <a:r>
              <a:rPr lang="it-IT" sz="1500" dirty="0" err="1"/>
              <a:t>Berlin</a:t>
            </a:r>
            <a:r>
              <a:rPr lang="it-IT" sz="1500" dirty="0"/>
              <a:t> – </a:t>
            </a:r>
            <a:r>
              <a:rPr lang="it-IT" sz="1500" dirty="0" err="1"/>
              <a:t>Freie</a:t>
            </a:r>
            <a:r>
              <a:rPr lang="it-IT" sz="1500" dirty="0"/>
              <a:t> </a:t>
            </a:r>
            <a:r>
              <a:rPr lang="it-IT" sz="1500" dirty="0" err="1"/>
              <a:t>Unviersitaet</a:t>
            </a:r>
            <a:r>
              <a:rPr lang="it-IT" sz="1500" dirty="0"/>
              <a:t> </a:t>
            </a:r>
            <a:r>
              <a:rPr lang="it-IT" sz="1500" dirty="0" err="1"/>
              <a:t>Berlin</a:t>
            </a:r>
            <a:endParaRPr lang="it-IT" sz="1500" dirty="0"/>
          </a:p>
          <a:p>
            <a:pPr algn="just">
              <a:lnSpc>
                <a:spcPct val="100000"/>
              </a:lnSpc>
              <a:spcBef>
                <a:spcPts val="600"/>
              </a:spcBef>
              <a:spcAft>
                <a:spcPts val="600"/>
              </a:spcAft>
            </a:pPr>
            <a:r>
              <a:rPr lang="it-IT" sz="1500" dirty="0"/>
              <a:t>Paris – CNRS </a:t>
            </a:r>
            <a:r>
              <a:rPr lang="fr-FR" sz="1500" dirty="0"/>
              <a:t>Centre national de la recherche scientifique</a:t>
            </a:r>
          </a:p>
          <a:p>
            <a:pPr algn="just">
              <a:lnSpc>
                <a:spcPct val="100000"/>
              </a:lnSpc>
              <a:spcBef>
                <a:spcPts val="600"/>
              </a:spcBef>
              <a:spcAft>
                <a:spcPts val="600"/>
              </a:spcAft>
            </a:pPr>
            <a:r>
              <a:rPr lang="fr-FR" sz="1500" dirty="0" err="1"/>
              <a:t>Verona</a:t>
            </a:r>
            <a:r>
              <a:rPr lang="fr-FR" sz="1500" dirty="0"/>
              <a:t> – </a:t>
            </a:r>
            <a:r>
              <a:rPr lang="fr-FR" sz="1500" dirty="0" err="1"/>
              <a:t>Azienda</a:t>
            </a:r>
            <a:r>
              <a:rPr lang="fr-FR" sz="1500" dirty="0"/>
              <a:t> </a:t>
            </a:r>
            <a:r>
              <a:rPr lang="fr-FR" sz="1500" dirty="0" err="1"/>
              <a:t>Ospedaliera</a:t>
            </a:r>
            <a:r>
              <a:rPr lang="fr-FR" sz="1500" dirty="0"/>
              <a:t> di Borgo Trento</a:t>
            </a:r>
          </a:p>
          <a:p>
            <a:pPr algn="just">
              <a:lnSpc>
                <a:spcPct val="100000"/>
              </a:lnSpc>
              <a:spcBef>
                <a:spcPts val="600"/>
              </a:spcBef>
              <a:spcAft>
                <a:spcPts val="600"/>
              </a:spcAft>
            </a:pPr>
            <a:r>
              <a:rPr lang="fr-FR" sz="1500" dirty="0"/>
              <a:t>Torino – FCA Fiat </a:t>
            </a:r>
            <a:r>
              <a:rPr lang="fr-FR" sz="1500" dirty="0" err="1"/>
              <a:t>Crysler</a:t>
            </a:r>
            <a:r>
              <a:rPr lang="fr-FR" sz="1500" dirty="0"/>
              <a:t> </a:t>
            </a:r>
            <a:r>
              <a:rPr lang="fr-FR" sz="1500" dirty="0" err="1"/>
              <a:t>Automobili</a:t>
            </a:r>
            <a:endParaRPr lang="fr-FR" sz="1500" dirty="0"/>
          </a:p>
          <a:p>
            <a:pPr algn="just">
              <a:lnSpc>
                <a:spcPct val="100000"/>
              </a:lnSpc>
              <a:spcBef>
                <a:spcPts val="600"/>
              </a:spcBef>
              <a:spcAft>
                <a:spcPts val="600"/>
              </a:spcAft>
            </a:pPr>
            <a:r>
              <a:rPr lang="fr-FR" sz="1500" dirty="0"/>
              <a:t>Milano - </a:t>
            </a:r>
            <a:r>
              <a:rPr lang="fr-FR" sz="1500" dirty="0" err="1"/>
              <a:t>Politecnico</a:t>
            </a:r>
            <a:endParaRPr lang="fr-FR" sz="1500" dirty="0"/>
          </a:p>
          <a:p>
            <a:pPr marL="0" lvl="0" indent="0" algn="just">
              <a:lnSpc>
                <a:spcPct val="100000"/>
              </a:lnSpc>
              <a:spcBef>
                <a:spcPts val="600"/>
              </a:spcBef>
              <a:spcAft>
                <a:spcPts val="600"/>
              </a:spcAft>
              <a:buNone/>
            </a:pPr>
            <a:r>
              <a:rPr lang="it-IT" altLang="it-IT" sz="1500" dirty="0" err="1"/>
              <a:t>Specify</a:t>
            </a:r>
            <a:r>
              <a:rPr lang="it-IT" altLang="it-IT" sz="1500" dirty="0"/>
              <a:t> the </a:t>
            </a:r>
            <a:r>
              <a:rPr lang="it-IT" altLang="it-IT" sz="1500" dirty="0" err="1"/>
              <a:t>official</a:t>
            </a:r>
            <a:r>
              <a:rPr lang="it-IT" altLang="it-IT" sz="1500" dirty="0"/>
              <a:t> and complete </a:t>
            </a:r>
            <a:r>
              <a:rPr lang="it-IT" altLang="it-IT" sz="1500" dirty="0" err="1"/>
              <a:t>name</a:t>
            </a:r>
            <a:r>
              <a:rPr lang="it-IT" altLang="it-IT" sz="1500" dirty="0"/>
              <a:t>, in </a:t>
            </a:r>
            <a:r>
              <a:rPr lang="it-IT" altLang="it-IT" sz="1500" dirty="0" err="1"/>
              <a:t>original</a:t>
            </a:r>
            <a:r>
              <a:rPr lang="it-IT" altLang="it-IT" sz="1500" dirty="0"/>
              <a:t> </a:t>
            </a:r>
            <a:r>
              <a:rPr lang="it-IT" altLang="it-IT" sz="1500" dirty="0" err="1"/>
              <a:t>language</a:t>
            </a:r>
            <a:r>
              <a:rPr lang="it-IT" altLang="it-IT" sz="1500" dirty="0"/>
              <a:t>, of the hosting </a:t>
            </a:r>
            <a:r>
              <a:rPr lang="it-IT" altLang="it-IT" sz="1500" dirty="0" err="1"/>
              <a:t>institution</a:t>
            </a:r>
            <a:r>
              <a:rPr lang="it-IT" altLang="it-IT" sz="1600" dirty="0"/>
              <a:t>. </a:t>
            </a:r>
          </a:p>
          <a:p>
            <a:pPr marL="0" indent="0" algn="just">
              <a:lnSpc>
                <a:spcPct val="100000"/>
              </a:lnSpc>
              <a:spcBef>
                <a:spcPts val="600"/>
              </a:spcBef>
              <a:spcAft>
                <a:spcPts val="600"/>
              </a:spcAft>
              <a:buNone/>
            </a:pPr>
            <a:r>
              <a:rPr lang="fr-FR" sz="1500" dirty="0"/>
              <a:t>In case of </a:t>
            </a:r>
            <a:r>
              <a:rPr lang="fr-FR" sz="1500" dirty="0" err="1"/>
              <a:t>Conferences</a:t>
            </a:r>
            <a:r>
              <a:rPr lang="fr-FR" sz="1500" dirty="0"/>
              <a:t>, </a:t>
            </a:r>
            <a:r>
              <a:rPr lang="fr-FR" sz="1500" dirty="0" err="1"/>
              <a:t>Summer</a:t>
            </a:r>
            <a:r>
              <a:rPr lang="fr-FR" sz="1500" dirty="0"/>
              <a:t> </a:t>
            </a:r>
            <a:r>
              <a:rPr lang="fr-FR" sz="1500" dirty="0" err="1"/>
              <a:t>schools</a:t>
            </a:r>
            <a:r>
              <a:rPr lang="fr-FR" sz="1500" dirty="0"/>
              <a:t>, Workshops etc., if the </a:t>
            </a:r>
            <a:r>
              <a:rPr lang="fr-FR" sz="1500" dirty="0" err="1"/>
              <a:t>hosting</a:t>
            </a:r>
            <a:r>
              <a:rPr lang="fr-FR" sz="1500" dirty="0"/>
              <a:t> institution/location </a:t>
            </a:r>
            <a:r>
              <a:rPr lang="fr-FR" sz="1500" dirty="0" err="1"/>
              <a:t>is</a:t>
            </a:r>
            <a:r>
              <a:rPr lang="fr-FR" sz="1500" dirty="0"/>
              <a:t> </a:t>
            </a:r>
            <a:r>
              <a:rPr lang="fr-FR" sz="1500" dirty="0" err="1"/>
              <a:t>different</a:t>
            </a:r>
            <a:r>
              <a:rPr lang="fr-FR" sz="1500" dirty="0"/>
              <a:t> </a:t>
            </a:r>
            <a:r>
              <a:rPr lang="fr-FR" sz="1500" dirty="0" err="1"/>
              <a:t>from</a:t>
            </a:r>
            <a:r>
              <a:rPr lang="fr-FR" sz="1500" dirty="0"/>
              <a:t> the </a:t>
            </a:r>
            <a:r>
              <a:rPr lang="fr-FR" sz="1500" dirty="0" err="1"/>
              <a:t>organizing</a:t>
            </a:r>
            <a:r>
              <a:rPr lang="fr-FR" sz="1500" dirty="0"/>
              <a:t> institution, </a:t>
            </a:r>
            <a:r>
              <a:rPr lang="fr-FR" sz="1500" dirty="0" err="1"/>
              <a:t>write</a:t>
            </a:r>
            <a:r>
              <a:rPr lang="fr-FR" sz="1500" dirty="0"/>
              <a:t> the </a:t>
            </a:r>
            <a:r>
              <a:rPr lang="fr-FR" sz="1500" dirty="0" err="1"/>
              <a:t>organizing</a:t>
            </a:r>
            <a:r>
              <a:rPr lang="fr-FR" sz="1500" dirty="0"/>
              <a:t> institution </a:t>
            </a:r>
            <a:r>
              <a:rPr lang="fr-FR" sz="1500" dirty="0" err="1"/>
              <a:t>instead</a:t>
            </a:r>
            <a:r>
              <a:rPr lang="fr-FR" sz="1500" dirty="0"/>
              <a:t>. </a:t>
            </a:r>
            <a:r>
              <a:rPr lang="fr-FR" sz="1500" dirty="0" err="1"/>
              <a:t>Example</a:t>
            </a:r>
            <a:r>
              <a:rPr lang="fr-FR" sz="1500" dirty="0"/>
              <a:t>: Erice – </a:t>
            </a:r>
            <a:r>
              <a:rPr lang="fr-FR" sz="1500" dirty="0" err="1"/>
              <a:t>Associazione</a:t>
            </a:r>
            <a:r>
              <a:rPr lang="fr-FR" sz="1500" dirty="0"/>
              <a:t> </a:t>
            </a:r>
            <a:r>
              <a:rPr lang="fr-FR" sz="1500" dirty="0" err="1"/>
              <a:t>Internazionale</a:t>
            </a:r>
            <a:r>
              <a:rPr lang="fr-FR" sz="1500" dirty="0"/>
              <a:t> di </a:t>
            </a:r>
            <a:r>
              <a:rPr lang="fr-FR" sz="1500" dirty="0" err="1"/>
              <a:t>Astrofisica</a:t>
            </a:r>
            <a:r>
              <a:rPr lang="fr-FR" sz="1500" dirty="0"/>
              <a:t> - </a:t>
            </a:r>
            <a:r>
              <a:rPr lang="fr-FR" sz="1500" dirty="0" err="1"/>
              <a:t>Convegno</a:t>
            </a:r>
            <a:r>
              <a:rPr lang="fr-FR" sz="1500" dirty="0"/>
              <a:t> di </a:t>
            </a:r>
            <a:r>
              <a:rPr lang="fr-FR" sz="1500" dirty="0" err="1"/>
              <a:t>astrofisica</a:t>
            </a:r>
            <a:r>
              <a:rPr lang="fr-FR" sz="1500" dirty="0"/>
              <a:t> 2008</a:t>
            </a:r>
          </a:p>
          <a:p>
            <a:pPr marL="0" indent="0" algn="just">
              <a:lnSpc>
                <a:spcPct val="100000"/>
              </a:lnSpc>
              <a:spcBef>
                <a:spcPts val="600"/>
              </a:spcBef>
              <a:spcAft>
                <a:spcPts val="600"/>
              </a:spcAft>
              <a:buNone/>
            </a:pPr>
            <a:endParaRPr lang="fr-FR" sz="1500" dirty="0"/>
          </a:p>
          <a:p>
            <a:pPr marL="0" indent="0" algn="just">
              <a:lnSpc>
                <a:spcPct val="100000"/>
              </a:lnSpc>
              <a:spcBef>
                <a:spcPts val="600"/>
              </a:spcBef>
              <a:spcAft>
                <a:spcPts val="600"/>
              </a:spcAft>
              <a:buNone/>
            </a:pPr>
            <a:endParaRPr lang="fr-FR" sz="1500" dirty="0"/>
          </a:p>
          <a:p>
            <a:pPr algn="just">
              <a:lnSpc>
                <a:spcPct val="100000"/>
              </a:lnSpc>
              <a:spcBef>
                <a:spcPts val="600"/>
              </a:spcBef>
              <a:spcAft>
                <a:spcPts val="600"/>
              </a:spcAft>
            </a:pPr>
            <a:endParaRPr lang="it-IT" sz="1500" dirty="0"/>
          </a:p>
        </p:txBody>
      </p:sp>
      <p:pic>
        <p:nvPicPr>
          <p:cNvPr id="4" name="Immagine 2" descr="Descrizione: J:\DDSS-Dottorati\Città\DOTTORATI\UTILITIES\Loghi\eng_bg_2r_un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53335" y="122211"/>
            <a:ext cx="2247585" cy="607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7380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64596" y="231081"/>
            <a:ext cx="4572139" cy="1080120"/>
          </a:xfrm>
        </p:spPr>
        <p:txBody>
          <a:bodyPr/>
          <a:lstStyle/>
          <a:p>
            <a:pPr algn="ctr"/>
            <a:r>
              <a:rPr lang="it-IT" b="1" dirty="0"/>
              <a:t> «</a:t>
            </a:r>
            <a:r>
              <a:rPr lang="it-IT" b="1" dirty="0" err="1"/>
              <a:t>Dates</a:t>
            </a:r>
            <a:r>
              <a:rPr lang="it-IT" b="1" dirty="0"/>
              <a:t>» field</a:t>
            </a:r>
          </a:p>
        </p:txBody>
      </p:sp>
      <p:sp>
        <p:nvSpPr>
          <p:cNvPr id="3" name="Segnaposto contenuto 2"/>
          <p:cNvSpPr>
            <a:spLocks noGrp="1"/>
          </p:cNvSpPr>
          <p:nvPr>
            <p:ph idx="1"/>
          </p:nvPr>
        </p:nvSpPr>
        <p:spPr>
          <a:xfrm>
            <a:off x="371787" y="1809964"/>
            <a:ext cx="11358693" cy="4489235"/>
          </a:xfrm>
        </p:spPr>
        <p:txBody>
          <a:bodyPr>
            <a:normAutofit/>
          </a:bodyPr>
          <a:lstStyle/>
          <a:p>
            <a:pPr marL="0" indent="0" algn="just">
              <a:buNone/>
            </a:pPr>
            <a:r>
              <a:rPr lang="it-IT" sz="2400" dirty="0"/>
              <a:t>The start and return </a:t>
            </a:r>
            <a:r>
              <a:rPr lang="it-IT" sz="2400" dirty="0" err="1"/>
              <a:t>dates</a:t>
            </a:r>
            <a:r>
              <a:rPr lang="it-IT" sz="2400" dirty="0"/>
              <a:t> MUST refer to the actual dates you leave and return (for insurance purposes) from Trento/Povo/Rovereto. </a:t>
            </a:r>
          </a:p>
          <a:p>
            <a:pPr marL="0" indent="0" algn="just">
              <a:buNone/>
            </a:pPr>
            <a:endParaRPr lang="it-IT" sz="2400" dirty="0"/>
          </a:p>
          <a:p>
            <a:pPr marL="0" indent="0" algn="just">
              <a:buNone/>
            </a:pPr>
            <a:r>
              <a:rPr lang="it-IT" sz="2400" dirty="0" err="1"/>
              <a:t>If</a:t>
            </a:r>
            <a:r>
              <a:rPr lang="it-IT" sz="2400" dirty="0"/>
              <a:t> </a:t>
            </a:r>
            <a:r>
              <a:rPr lang="it-IT" sz="2400" dirty="0" err="1"/>
              <a:t>you</a:t>
            </a:r>
            <a:r>
              <a:rPr lang="it-IT" sz="2400" dirty="0"/>
              <a:t> </a:t>
            </a:r>
            <a:r>
              <a:rPr lang="it-IT" sz="2400" dirty="0" err="1"/>
              <a:t>leave</a:t>
            </a:r>
            <a:r>
              <a:rPr lang="it-IT" sz="2400" dirty="0"/>
              <a:t> in </a:t>
            </a:r>
            <a:r>
              <a:rPr lang="it-IT" sz="2400" dirty="0" err="1"/>
              <a:t>advance</a:t>
            </a:r>
            <a:r>
              <a:rPr lang="it-IT" sz="2400" dirty="0"/>
              <a:t> (or return </a:t>
            </a:r>
            <a:r>
              <a:rPr lang="it-IT" sz="2400" dirty="0" err="1"/>
              <a:t>later</a:t>
            </a:r>
            <a:r>
              <a:rPr lang="it-IT" sz="2400" dirty="0"/>
              <a:t>) for personal </a:t>
            </a:r>
            <a:r>
              <a:rPr lang="it-IT" sz="2400" dirty="0" err="1"/>
              <a:t>reasons</a:t>
            </a:r>
            <a:r>
              <a:rPr lang="it-IT" sz="2400" dirty="0"/>
              <a:t> with respect to the </a:t>
            </a:r>
            <a:r>
              <a:rPr lang="it-IT" sz="2400" dirty="0" err="1"/>
              <a:t>period</a:t>
            </a:r>
            <a:r>
              <a:rPr lang="it-IT" sz="2400" dirty="0"/>
              <a:t> of </a:t>
            </a:r>
            <a:r>
              <a:rPr lang="it-IT" sz="2400" dirty="0" err="1"/>
              <a:t>mobility</a:t>
            </a:r>
            <a:r>
              <a:rPr lang="it-IT" sz="2400" dirty="0"/>
              <a:t> </a:t>
            </a:r>
            <a:r>
              <a:rPr lang="it-IT" sz="2400" dirty="0" err="1"/>
              <a:t>referred</a:t>
            </a:r>
            <a:r>
              <a:rPr lang="it-IT" sz="2400" dirty="0"/>
              <a:t> to, </a:t>
            </a:r>
            <a:r>
              <a:rPr lang="it-IT" sz="2400" dirty="0" err="1"/>
              <a:t>you</a:t>
            </a:r>
            <a:r>
              <a:rPr lang="it-IT" sz="2400" dirty="0"/>
              <a:t> must </a:t>
            </a:r>
            <a:r>
              <a:rPr lang="it-IT" sz="2400" dirty="0" err="1"/>
              <a:t>specify</a:t>
            </a:r>
            <a:r>
              <a:rPr lang="it-IT" sz="2400" dirty="0"/>
              <a:t> </a:t>
            </a:r>
            <a:r>
              <a:rPr lang="it-IT" sz="2400" dirty="0" err="1"/>
              <a:t>it</a:t>
            </a:r>
            <a:r>
              <a:rPr lang="it-IT" sz="2400" dirty="0"/>
              <a:t> in the box «For the following </a:t>
            </a:r>
            <a:r>
              <a:rPr lang="it-IT" sz="2400" dirty="0" err="1"/>
              <a:t>reasons</a:t>
            </a:r>
            <a:r>
              <a:rPr lang="it-IT" sz="2400" dirty="0"/>
              <a:t>».</a:t>
            </a:r>
          </a:p>
          <a:p>
            <a:pPr marL="0" indent="0" algn="just">
              <a:buNone/>
            </a:pPr>
            <a:endParaRPr lang="it-IT" sz="2400" dirty="0"/>
          </a:p>
          <a:p>
            <a:pPr marL="0" indent="0" algn="just">
              <a:buNone/>
            </a:pPr>
            <a:r>
              <a:rPr lang="it-IT" sz="2400" i="1" dirty="0" err="1"/>
              <a:t>Example</a:t>
            </a:r>
            <a:r>
              <a:rPr lang="it-IT" sz="2400" dirty="0"/>
              <a:t>: EUREGIO – Conference «</a:t>
            </a:r>
            <a:r>
              <a:rPr lang="it-IT" sz="2400" dirty="0" err="1"/>
              <a:t>Borders</a:t>
            </a:r>
            <a:r>
              <a:rPr lang="it-IT" sz="2400" dirty="0"/>
              <a:t> </a:t>
            </a:r>
            <a:r>
              <a:rPr lang="it-IT" sz="2400" dirty="0" err="1"/>
              <a:t>beyond</a:t>
            </a:r>
            <a:r>
              <a:rPr lang="it-IT" sz="2400" dirty="0"/>
              <a:t> </a:t>
            </a:r>
            <a:r>
              <a:rPr lang="it-IT" sz="2400" dirty="0" err="1"/>
              <a:t>borders</a:t>
            </a:r>
            <a:r>
              <a:rPr lang="it-IT" sz="2400" dirty="0"/>
              <a:t>» - The </a:t>
            </a:r>
            <a:r>
              <a:rPr lang="it-IT" sz="2400" dirty="0" err="1"/>
              <a:t>days</a:t>
            </a:r>
            <a:r>
              <a:rPr lang="it-IT" sz="2400" dirty="0"/>
              <a:t> 23-25 </a:t>
            </a:r>
            <a:r>
              <a:rPr lang="it-IT" sz="2400" dirty="0" err="1"/>
              <a:t>april</a:t>
            </a:r>
            <a:r>
              <a:rPr lang="it-IT" sz="2400" dirty="0"/>
              <a:t> I </a:t>
            </a:r>
            <a:r>
              <a:rPr lang="it-IT" sz="2400" dirty="0" err="1"/>
              <a:t>will</a:t>
            </a:r>
            <a:r>
              <a:rPr lang="it-IT" sz="2400" dirty="0"/>
              <a:t> </a:t>
            </a:r>
            <a:r>
              <a:rPr lang="it-IT" sz="2400" dirty="0" err="1"/>
              <a:t>remain</a:t>
            </a:r>
            <a:r>
              <a:rPr lang="it-IT" sz="2400" dirty="0"/>
              <a:t> for personal </a:t>
            </a:r>
            <a:r>
              <a:rPr lang="it-IT" sz="2400" dirty="0" err="1"/>
              <a:t>reasons</a:t>
            </a:r>
            <a:r>
              <a:rPr lang="it-IT" sz="2400" dirty="0"/>
              <a:t>.</a:t>
            </a:r>
          </a:p>
          <a:p>
            <a:pPr marL="0" indent="0" algn="just">
              <a:buNone/>
            </a:pPr>
            <a:endParaRPr lang="it-IT" dirty="0"/>
          </a:p>
        </p:txBody>
      </p:sp>
      <p:pic>
        <p:nvPicPr>
          <p:cNvPr id="4" name="Immagine 2" descr="Descrizione: J:\DDSS-Dottorati\Città\DOTTORATI\UTILITIES\Loghi\eng_bg_2r_un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53335" y="122211"/>
            <a:ext cx="2247585" cy="607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4928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87623" y="192365"/>
            <a:ext cx="8640960" cy="920913"/>
          </a:xfrm>
        </p:spPr>
        <p:txBody>
          <a:bodyPr/>
          <a:lstStyle/>
          <a:p>
            <a:pPr algn="ctr"/>
            <a:r>
              <a:rPr lang="it-IT" b="1" dirty="0"/>
              <a:t>«For the following </a:t>
            </a:r>
            <a:r>
              <a:rPr lang="it-IT" b="1" dirty="0" err="1"/>
              <a:t>reasons</a:t>
            </a:r>
            <a:r>
              <a:rPr lang="it-IT" b="1" dirty="0"/>
              <a:t>» field</a:t>
            </a:r>
          </a:p>
        </p:txBody>
      </p:sp>
      <p:sp>
        <p:nvSpPr>
          <p:cNvPr id="3" name="Segnaposto contenuto 2"/>
          <p:cNvSpPr>
            <a:spLocks noGrp="1"/>
          </p:cNvSpPr>
          <p:nvPr>
            <p:ph idx="1"/>
          </p:nvPr>
        </p:nvSpPr>
        <p:spPr>
          <a:xfrm>
            <a:off x="6548583" y="1024642"/>
            <a:ext cx="4902390" cy="5177278"/>
          </a:xfrm>
        </p:spPr>
        <p:txBody>
          <a:bodyPr>
            <a:normAutofit fontScale="92500" lnSpcReduction="10000"/>
          </a:bodyPr>
          <a:lstStyle/>
          <a:p>
            <a:pPr marL="0" indent="0" algn="just">
              <a:buNone/>
            </a:pPr>
            <a:r>
              <a:rPr lang="it-IT" sz="1600" i="1" dirty="0" err="1"/>
              <a:t>Examples</a:t>
            </a:r>
            <a:r>
              <a:rPr lang="it-IT" sz="1600" i="1" dirty="0"/>
              <a:t>:</a:t>
            </a:r>
          </a:p>
          <a:p>
            <a:pPr algn="just"/>
            <a:r>
              <a:rPr lang="it-IT" sz="1600" dirty="0"/>
              <a:t>Conference « IDRAPOWER 2018» and poster </a:t>
            </a:r>
            <a:r>
              <a:rPr lang="it-IT" sz="1600" dirty="0" err="1"/>
              <a:t>presentation</a:t>
            </a:r>
            <a:r>
              <a:rPr lang="it-IT" sz="1600" dirty="0"/>
              <a:t> </a:t>
            </a:r>
          </a:p>
          <a:p>
            <a:pPr algn="just"/>
            <a:r>
              <a:rPr lang="it-IT" sz="1600" dirty="0" err="1"/>
              <a:t>Summer</a:t>
            </a:r>
            <a:r>
              <a:rPr lang="it-IT" sz="1600" dirty="0"/>
              <a:t> School «</a:t>
            </a:r>
            <a:r>
              <a:rPr lang="it-IT" sz="1600" dirty="0" err="1"/>
              <a:t>Maths</a:t>
            </a:r>
            <a:r>
              <a:rPr lang="it-IT" sz="1600" dirty="0"/>
              <a:t> on the </a:t>
            </a:r>
            <a:r>
              <a:rPr lang="it-IT" sz="1600" dirty="0" err="1"/>
              <a:t>rocks</a:t>
            </a:r>
            <a:r>
              <a:rPr lang="it-IT" sz="1600" dirty="0"/>
              <a:t>»</a:t>
            </a:r>
          </a:p>
          <a:p>
            <a:pPr algn="just"/>
            <a:r>
              <a:rPr lang="it-IT" sz="1600" dirty="0" err="1"/>
              <a:t>Research</a:t>
            </a:r>
            <a:r>
              <a:rPr lang="it-IT" sz="1600" dirty="0"/>
              <a:t> </a:t>
            </a:r>
            <a:r>
              <a:rPr lang="it-IT" sz="1600" dirty="0" err="1"/>
              <a:t>period</a:t>
            </a:r>
            <a:r>
              <a:rPr lang="it-IT" sz="1600" dirty="0"/>
              <a:t> </a:t>
            </a:r>
            <a:r>
              <a:rPr lang="it-IT" sz="1600" dirty="0" err="1"/>
              <a:t>at</a:t>
            </a:r>
            <a:r>
              <a:rPr lang="it-IT" sz="1600" dirty="0"/>
              <a:t> the </a:t>
            </a:r>
            <a:r>
              <a:rPr lang="it-IT" sz="1600" dirty="0" err="1"/>
              <a:t>Experimental</a:t>
            </a:r>
            <a:r>
              <a:rPr lang="it-IT" sz="1600" dirty="0"/>
              <a:t> </a:t>
            </a:r>
            <a:r>
              <a:rPr lang="it-IT" sz="1600" dirty="0" err="1"/>
              <a:t>laboratory</a:t>
            </a:r>
            <a:endParaRPr lang="it-IT" sz="1600" dirty="0"/>
          </a:p>
          <a:p>
            <a:pPr algn="just"/>
            <a:r>
              <a:rPr lang="it-IT" sz="1600" dirty="0"/>
              <a:t>Field </a:t>
            </a:r>
            <a:r>
              <a:rPr lang="it-IT" sz="1600" dirty="0" err="1"/>
              <a:t>research</a:t>
            </a:r>
            <a:r>
              <a:rPr lang="it-IT" sz="1600" dirty="0"/>
              <a:t> /Ricerca su campo / Ricerca in azienda</a:t>
            </a:r>
          </a:p>
          <a:p>
            <a:pPr algn="just"/>
            <a:r>
              <a:rPr lang="it-IT" sz="1600" dirty="0"/>
              <a:t>Stage/Internship hospital </a:t>
            </a:r>
            <a:r>
              <a:rPr lang="it-IT" sz="1600" dirty="0" err="1"/>
              <a:t>such</a:t>
            </a:r>
            <a:r>
              <a:rPr lang="it-IT" sz="1600" dirty="0"/>
              <a:t> and </a:t>
            </a:r>
            <a:r>
              <a:rPr lang="it-IT" sz="1600" dirty="0" err="1"/>
              <a:t>such</a:t>
            </a:r>
            <a:r>
              <a:rPr lang="it-IT" sz="1600" dirty="0"/>
              <a:t> NYC</a:t>
            </a:r>
          </a:p>
          <a:p>
            <a:pPr marL="0" indent="0" algn="just">
              <a:buNone/>
            </a:pPr>
            <a:r>
              <a:rPr lang="it-IT" sz="1600" b="1" dirty="0"/>
              <a:t>In case of a </a:t>
            </a:r>
            <a:r>
              <a:rPr lang="it-IT" sz="1600" b="1" dirty="0" err="1"/>
              <a:t>mobility</a:t>
            </a:r>
            <a:r>
              <a:rPr lang="it-IT" sz="1600" b="1" dirty="0"/>
              <a:t> </a:t>
            </a:r>
            <a:r>
              <a:rPr lang="it-IT" sz="1600" b="1" dirty="0" err="1"/>
              <a:t>within</a:t>
            </a:r>
            <a:r>
              <a:rPr lang="it-IT" sz="1600" b="1" dirty="0"/>
              <a:t> a </a:t>
            </a:r>
            <a:r>
              <a:rPr lang="it-IT" sz="1600" b="1" dirty="0" err="1"/>
              <a:t>specific</a:t>
            </a:r>
            <a:r>
              <a:rPr lang="it-IT" sz="1600" b="1" dirty="0"/>
              <a:t> </a:t>
            </a:r>
            <a:r>
              <a:rPr lang="it-IT" sz="1600" b="1" dirty="0" err="1"/>
              <a:t>project</a:t>
            </a:r>
            <a:r>
              <a:rPr lang="it-IT" sz="1600" b="1" dirty="0"/>
              <a:t> ALWAYS quote </a:t>
            </a:r>
            <a:r>
              <a:rPr lang="it-IT" sz="1600" b="1" dirty="0" err="1"/>
              <a:t>it</a:t>
            </a:r>
            <a:r>
              <a:rPr lang="it-IT" sz="1600" b="1" dirty="0"/>
              <a:t> </a:t>
            </a:r>
            <a:r>
              <a:rPr lang="it-IT" sz="1600" b="1" dirty="0" err="1"/>
              <a:t>as</a:t>
            </a:r>
            <a:r>
              <a:rPr lang="it-IT" sz="1600" b="1" dirty="0"/>
              <a:t> the first information.</a:t>
            </a:r>
          </a:p>
          <a:p>
            <a:pPr marL="0" indent="0" algn="just">
              <a:buNone/>
            </a:pPr>
            <a:r>
              <a:rPr lang="it-IT" sz="1600" i="1" dirty="0" err="1"/>
              <a:t>Examples</a:t>
            </a:r>
            <a:r>
              <a:rPr lang="it-IT" sz="1600" i="1" dirty="0"/>
              <a:t>:</a:t>
            </a:r>
          </a:p>
          <a:p>
            <a:pPr algn="just"/>
            <a:r>
              <a:rPr lang="it-IT" sz="1600" dirty="0"/>
              <a:t>EUREGIO – Conference «</a:t>
            </a:r>
            <a:r>
              <a:rPr lang="it-IT" sz="1600" dirty="0" err="1"/>
              <a:t>Borders</a:t>
            </a:r>
            <a:r>
              <a:rPr lang="it-IT" sz="1600" dirty="0"/>
              <a:t> </a:t>
            </a:r>
            <a:r>
              <a:rPr lang="it-IT" sz="1600" dirty="0" err="1"/>
              <a:t>beyond</a:t>
            </a:r>
            <a:r>
              <a:rPr lang="it-IT" sz="1600" dirty="0"/>
              <a:t> </a:t>
            </a:r>
            <a:r>
              <a:rPr lang="it-IT" sz="1600" dirty="0" err="1"/>
              <a:t>borders</a:t>
            </a:r>
            <a:r>
              <a:rPr lang="it-IT" sz="1600" dirty="0"/>
              <a:t>»</a:t>
            </a:r>
          </a:p>
          <a:p>
            <a:pPr algn="just"/>
            <a:r>
              <a:rPr lang="it-IT" sz="1600" dirty="0"/>
              <a:t>ERASMUS+ – </a:t>
            </a:r>
            <a:r>
              <a:rPr lang="it-IT" sz="1600" dirty="0" err="1"/>
              <a:t>Mobility</a:t>
            </a:r>
            <a:r>
              <a:rPr lang="it-IT" sz="1600" dirty="0"/>
              <a:t> </a:t>
            </a:r>
            <a:r>
              <a:rPr lang="it-IT" sz="1600" dirty="0" err="1"/>
              <a:t>research</a:t>
            </a:r>
            <a:r>
              <a:rPr lang="it-IT" sz="1600" dirty="0"/>
              <a:t> </a:t>
            </a:r>
            <a:r>
              <a:rPr lang="it-IT" sz="1600" dirty="0" err="1"/>
              <a:t>period</a:t>
            </a:r>
            <a:r>
              <a:rPr lang="it-IT" sz="1600" dirty="0"/>
              <a:t> </a:t>
            </a:r>
            <a:r>
              <a:rPr lang="it-IT" sz="1600" dirty="0" err="1"/>
              <a:t>at</a:t>
            </a:r>
            <a:r>
              <a:rPr lang="it-IT" sz="1600" dirty="0"/>
              <a:t> the partner </a:t>
            </a:r>
            <a:r>
              <a:rPr lang="it-IT" sz="1600" dirty="0" err="1"/>
              <a:t>institution</a:t>
            </a:r>
            <a:endParaRPr lang="it-IT" sz="1600" dirty="0"/>
          </a:p>
          <a:p>
            <a:pPr algn="just"/>
            <a:r>
              <a:rPr lang="it-IT" sz="1600" dirty="0"/>
              <a:t>MSCA – </a:t>
            </a:r>
            <a:r>
              <a:rPr lang="it-IT" sz="1600" dirty="0" err="1"/>
              <a:t>Mandatory</a:t>
            </a:r>
            <a:r>
              <a:rPr lang="it-IT" sz="1600" dirty="0"/>
              <a:t> </a:t>
            </a:r>
            <a:r>
              <a:rPr lang="it-IT" sz="1600" dirty="0" err="1"/>
              <a:t>secondment</a:t>
            </a:r>
            <a:r>
              <a:rPr lang="it-IT" sz="1600" dirty="0"/>
              <a:t> to the partner </a:t>
            </a:r>
            <a:r>
              <a:rPr lang="it-IT" sz="1600" dirty="0" err="1"/>
              <a:t>organization</a:t>
            </a:r>
            <a:endParaRPr lang="it-IT" sz="1600" dirty="0"/>
          </a:p>
          <a:p>
            <a:pPr algn="just"/>
            <a:r>
              <a:rPr lang="it-IT" sz="1600" dirty="0"/>
              <a:t>PRIN – riunione per presentazione risultati</a:t>
            </a:r>
          </a:p>
          <a:p>
            <a:pPr algn="just"/>
            <a:r>
              <a:rPr lang="it-IT" sz="1600" dirty="0"/>
              <a:t>CO-TUTELA DI TESI – </a:t>
            </a:r>
            <a:r>
              <a:rPr lang="it-IT" sz="1600" dirty="0" err="1"/>
              <a:t>Research</a:t>
            </a:r>
            <a:r>
              <a:rPr lang="it-IT" sz="1600" dirty="0"/>
              <a:t> </a:t>
            </a:r>
            <a:r>
              <a:rPr lang="it-IT" sz="1600" dirty="0" err="1"/>
              <a:t>period</a:t>
            </a:r>
            <a:r>
              <a:rPr lang="it-IT" sz="1600" dirty="0"/>
              <a:t> </a:t>
            </a:r>
            <a:r>
              <a:rPr lang="it-IT" sz="1600" dirty="0" err="1"/>
              <a:t>at</a:t>
            </a:r>
            <a:r>
              <a:rPr lang="it-IT" sz="1600" dirty="0"/>
              <a:t> the partner </a:t>
            </a:r>
            <a:r>
              <a:rPr lang="it-IT" sz="1600" dirty="0" err="1"/>
              <a:t>institution</a:t>
            </a:r>
            <a:endParaRPr lang="it-IT" sz="1600" dirty="0"/>
          </a:p>
          <a:p>
            <a:pPr algn="just"/>
            <a:r>
              <a:rPr lang="it-IT" sz="1600" dirty="0"/>
              <a:t>H2020 – EUROFLOW </a:t>
            </a:r>
            <a:r>
              <a:rPr lang="it-IT" sz="1600" dirty="0" err="1"/>
              <a:t>project</a:t>
            </a:r>
            <a:r>
              <a:rPr lang="it-IT" sz="1600" dirty="0"/>
              <a:t> – Kick-off meeting </a:t>
            </a:r>
          </a:p>
          <a:p>
            <a:pPr marL="0" indent="0" algn="just">
              <a:buNone/>
            </a:pPr>
            <a:endParaRPr lang="it-IT" dirty="0"/>
          </a:p>
        </p:txBody>
      </p:sp>
      <p:pic>
        <p:nvPicPr>
          <p:cNvPr id="4" name="Immagine 2" descr="Descrizione: J:\DDSS-Dottorati\Città\DOTTORATI\UTILITIES\Loghi\eng_bg_2r_un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53335" y="122211"/>
            <a:ext cx="2247585" cy="607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egnaposto contenuto 2"/>
          <p:cNvSpPr txBox="1">
            <a:spLocks/>
          </p:cNvSpPr>
          <p:nvPr/>
        </p:nvSpPr>
        <p:spPr>
          <a:xfrm>
            <a:off x="129311" y="1024642"/>
            <a:ext cx="6419272" cy="5421746"/>
          </a:xfrm>
          <a:prstGeom prst="rect">
            <a:avLst/>
          </a:prstGeom>
        </p:spPr>
        <p:txBody>
          <a:bodyPr vert="horz" lIns="91440" tIns="45720" rIns="91440" bIns="45720" rtlCol="0">
            <a:normAutofit fontScale="3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it-IT" sz="4800" b="1" dirty="0" err="1"/>
              <a:t>Clearly</a:t>
            </a:r>
            <a:r>
              <a:rPr lang="it-IT" sz="4800" b="1" dirty="0"/>
              <a:t> </a:t>
            </a:r>
            <a:r>
              <a:rPr lang="it-IT" sz="4800" b="1" dirty="0" err="1"/>
              <a:t>specify</a:t>
            </a:r>
            <a:r>
              <a:rPr lang="it-IT" sz="4800" b="1" dirty="0"/>
              <a:t> the </a:t>
            </a:r>
            <a:r>
              <a:rPr lang="it-IT" sz="4800" b="1" dirty="0" err="1"/>
              <a:t>motivation</a:t>
            </a:r>
            <a:r>
              <a:rPr lang="it-IT" sz="4800" dirty="0"/>
              <a:t>.</a:t>
            </a:r>
          </a:p>
          <a:p>
            <a:pPr marL="0" indent="0" algn="just">
              <a:buFont typeface="Arial" panose="020B0604020202020204" pitchFamily="34" charset="0"/>
              <a:buNone/>
            </a:pPr>
            <a:endParaRPr lang="it-IT" sz="4500" b="1" dirty="0"/>
          </a:p>
          <a:p>
            <a:pPr marL="0" indent="0" algn="just">
              <a:lnSpc>
                <a:spcPct val="120000"/>
              </a:lnSpc>
              <a:spcBef>
                <a:spcPts val="0"/>
              </a:spcBef>
              <a:buFont typeface="Arial" panose="020B0604020202020204" pitchFamily="34" charset="0"/>
              <a:buNone/>
            </a:pPr>
            <a:r>
              <a:rPr lang="it-IT" sz="4500" b="1" dirty="0"/>
              <a:t>International </a:t>
            </a:r>
            <a:r>
              <a:rPr lang="it-IT" sz="4500" b="1" dirty="0" err="1"/>
              <a:t>Mobility</a:t>
            </a:r>
            <a:r>
              <a:rPr lang="it-IT" sz="4500" b="1" dirty="0"/>
              <a:t> </a:t>
            </a:r>
            <a:r>
              <a:rPr lang="it-IT" sz="4500" b="1" dirty="0" err="1"/>
              <a:t>Programmes</a:t>
            </a:r>
            <a:r>
              <a:rPr lang="it-IT" sz="4500" b="1" dirty="0"/>
              <a:t>:</a:t>
            </a:r>
          </a:p>
          <a:p>
            <a:pPr marL="0" indent="0" algn="just">
              <a:lnSpc>
                <a:spcPct val="120000"/>
              </a:lnSpc>
              <a:spcBef>
                <a:spcPts val="0"/>
              </a:spcBef>
              <a:buFont typeface="Arial" panose="020B0604020202020204" pitchFamily="34" charset="0"/>
              <a:buNone/>
            </a:pPr>
            <a:r>
              <a:rPr lang="it-IT" sz="4300" dirty="0"/>
              <a:t>Erasmus+ </a:t>
            </a:r>
            <a:r>
              <a:rPr lang="it-IT" sz="4300" dirty="0" err="1"/>
              <a:t>Study</a:t>
            </a:r>
            <a:endParaRPr lang="it-IT" sz="4300" dirty="0"/>
          </a:p>
          <a:p>
            <a:pPr marL="0" indent="0" algn="just">
              <a:lnSpc>
                <a:spcPct val="120000"/>
              </a:lnSpc>
              <a:spcBef>
                <a:spcPts val="0"/>
              </a:spcBef>
              <a:buFont typeface="Arial" panose="020B0604020202020204" pitchFamily="34" charset="0"/>
              <a:buNone/>
            </a:pPr>
            <a:r>
              <a:rPr lang="it-IT" sz="4300" dirty="0"/>
              <a:t>Erasmus+ </a:t>
            </a:r>
            <a:r>
              <a:rPr lang="it-IT" sz="4300" dirty="0" err="1"/>
              <a:t>Traineeship</a:t>
            </a:r>
            <a:endParaRPr lang="it-IT" sz="4300" dirty="0"/>
          </a:p>
          <a:p>
            <a:pPr marL="0" indent="0" algn="just">
              <a:lnSpc>
                <a:spcPct val="120000"/>
              </a:lnSpc>
              <a:spcBef>
                <a:spcPts val="0"/>
              </a:spcBef>
              <a:buFont typeface="Arial" panose="020B0604020202020204" pitchFamily="34" charset="0"/>
              <a:buNone/>
            </a:pPr>
            <a:r>
              <a:rPr lang="it-IT" sz="4300" dirty="0"/>
              <a:t>Erasmus </a:t>
            </a:r>
            <a:r>
              <a:rPr lang="it-IT" sz="4300" dirty="0" err="1"/>
              <a:t>Mundus</a:t>
            </a:r>
            <a:r>
              <a:rPr lang="it-IT" sz="4300" dirty="0"/>
              <a:t> Joint </a:t>
            </a:r>
            <a:r>
              <a:rPr lang="it-IT" sz="4300" dirty="0" err="1"/>
              <a:t>Doctorate</a:t>
            </a:r>
            <a:r>
              <a:rPr lang="it-IT" sz="4300" dirty="0"/>
              <a:t> (SMART, IDEALAB)</a:t>
            </a:r>
          </a:p>
          <a:p>
            <a:pPr marL="0" indent="0" algn="just">
              <a:lnSpc>
                <a:spcPct val="120000"/>
              </a:lnSpc>
              <a:spcBef>
                <a:spcPts val="0"/>
              </a:spcBef>
              <a:buFont typeface="Arial" panose="020B0604020202020204" pitchFamily="34" charset="0"/>
              <a:buNone/>
            </a:pPr>
            <a:r>
              <a:rPr lang="it-IT" sz="4300" dirty="0"/>
              <a:t>Marie </a:t>
            </a:r>
            <a:r>
              <a:rPr lang="it-IT" sz="4300" dirty="0" err="1"/>
              <a:t>Sklodowska</a:t>
            </a:r>
            <a:r>
              <a:rPr lang="it-IT" sz="4300" dirty="0"/>
              <a:t>-Curie Action</a:t>
            </a:r>
          </a:p>
          <a:p>
            <a:pPr marL="0" indent="0" algn="just">
              <a:lnSpc>
                <a:spcPct val="120000"/>
              </a:lnSpc>
              <a:spcBef>
                <a:spcPts val="0"/>
              </a:spcBef>
              <a:buFont typeface="Arial" panose="020B0604020202020204" pitchFamily="34" charset="0"/>
              <a:buNone/>
            </a:pPr>
            <a:r>
              <a:rPr lang="it-IT" sz="4300" dirty="0"/>
              <a:t>Horizon2020 </a:t>
            </a:r>
            <a:r>
              <a:rPr lang="it-IT" sz="4300" dirty="0" err="1"/>
              <a:t>Actions</a:t>
            </a:r>
            <a:endParaRPr lang="it-IT" sz="4300" dirty="0"/>
          </a:p>
          <a:p>
            <a:pPr marL="0" indent="0" algn="just">
              <a:lnSpc>
                <a:spcPct val="120000"/>
              </a:lnSpc>
              <a:spcBef>
                <a:spcPts val="0"/>
              </a:spcBef>
              <a:buFont typeface="Arial" panose="020B0604020202020204" pitchFamily="34" charset="0"/>
              <a:buNone/>
            </a:pPr>
            <a:r>
              <a:rPr lang="it-IT" sz="4300" dirty="0"/>
              <a:t>International Credit </a:t>
            </a:r>
            <a:r>
              <a:rPr lang="it-IT" sz="4300" dirty="0" err="1"/>
              <a:t>Mobility</a:t>
            </a:r>
            <a:r>
              <a:rPr lang="it-IT" sz="4300" dirty="0"/>
              <a:t>-ICM</a:t>
            </a:r>
          </a:p>
          <a:p>
            <a:pPr marL="0" indent="0" algn="just">
              <a:lnSpc>
                <a:spcPct val="120000"/>
              </a:lnSpc>
              <a:spcBef>
                <a:spcPts val="0"/>
              </a:spcBef>
              <a:buFont typeface="Arial" panose="020B0604020202020204" pitchFamily="34" charset="0"/>
              <a:buNone/>
            </a:pPr>
            <a:r>
              <a:rPr lang="it-IT" sz="4300" dirty="0"/>
              <a:t>EIT</a:t>
            </a:r>
          </a:p>
          <a:p>
            <a:pPr marL="0" indent="0" algn="just">
              <a:lnSpc>
                <a:spcPct val="120000"/>
              </a:lnSpc>
              <a:spcBef>
                <a:spcPts val="0"/>
              </a:spcBef>
              <a:buFont typeface="Arial" panose="020B0604020202020204" pitchFamily="34" charset="0"/>
              <a:buNone/>
            </a:pPr>
            <a:r>
              <a:rPr lang="it-IT" sz="4300" dirty="0"/>
              <a:t>co-</a:t>
            </a:r>
            <a:r>
              <a:rPr lang="it-IT" sz="4300" dirty="0" err="1"/>
              <a:t>tutelle</a:t>
            </a:r>
            <a:r>
              <a:rPr lang="it-IT" sz="4300" dirty="0"/>
              <a:t> de </a:t>
            </a:r>
            <a:r>
              <a:rPr lang="it-IT" sz="4300" dirty="0" err="1"/>
              <a:t>these</a:t>
            </a:r>
            <a:endParaRPr lang="it-IT" sz="4300" dirty="0"/>
          </a:p>
          <a:p>
            <a:pPr marL="0" indent="0" algn="just">
              <a:lnSpc>
                <a:spcPct val="120000"/>
              </a:lnSpc>
              <a:spcBef>
                <a:spcPts val="0"/>
              </a:spcBef>
              <a:buFont typeface="Arial" panose="020B0604020202020204" pitchFamily="34" charset="0"/>
              <a:buNone/>
            </a:pPr>
            <a:r>
              <a:rPr lang="it-IT" sz="4300" dirty="0" err="1"/>
              <a:t>Collège</a:t>
            </a:r>
            <a:r>
              <a:rPr lang="it-IT" sz="4300" dirty="0"/>
              <a:t> de France</a:t>
            </a:r>
          </a:p>
          <a:p>
            <a:pPr marL="0" indent="0" algn="just">
              <a:lnSpc>
                <a:spcPct val="120000"/>
              </a:lnSpc>
              <a:spcBef>
                <a:spcPts val="0"/>
              </a:spcBef>
              <a:buFont typeface="Arial" panose="020B0604020202020204" pitchFamily="34" charset="0"/>
              <a:buNone/>
            </a:pPr>
            <a:r>
              <a:rPr lang="it-IT" sz="4300" dirty="0" err="1"/>
              <a:t>bilateral</a:t>
            </a:r>
            <a:r>
              <a:rPr lang="it-IT" sz="4300" dirty="0"/>
              <a:t> </a:t>
            </a:r>
            <a:r>
              <a:rPr lang="it-IT" sz="4300" dirty="0" err="1"/>
              <a:t>agreement</a:t>
            </a:r>
            <a:endParaRPr lang="it-IT" sz="4300" dirty="0"/>
          </a:p>
          <a:p>
            <a:pPr marL="0" indent="0" algn="just">
              <a:lnSpc>
                <a:spcPct val="120000"/>
              </a:lnSpc>
              <a:spcBef>
                <a:spcPts val="0"/>
              </a:spcBef>
              <a:buFont typeface="Arial" panose="020B0604020202020204" pitchFamily="34" charset="0"/>
              <a:buNone/>
            </a:pPr>
            <a:r>
              <a:rPr lang="it-IT" sz="4300" dirty="0"/>
              <a:t>ITPAR</a:t>
            </a:r>
          </a:p>
          <a:p>
            <a:pPr marL="0" indent="0" algn="just">
              <a:lnSpc>
                <a:spcPct val="120000"/>
              </a:lnSpc>
              <a:spcBef>
                <a:spcPts val="0"/>
              </a:spcBef>
              <a:buFont typeface="Arial" panose="020B0604020202020204" pitchFamily="34" charset="0"/>
              <a:buNone/>
            </a:pPr>
            <a:r>
              <a:rPr lang="it-IT" sz="4300" dirty="0" err="1"/>
              <a:t>other</a:t>
            </a:r>
            <a:r>
              <a:rPr lang="it-IT" sz="4300" dirty="0"/>
              <a:t> (</a:t>
            </a:r>
            <a:r>
              <a:rPr lang="it-IT" sz="4300" dirty="0" err="1"/>
              <a:t>specify</a:t>
            </a:r>
            <a:r>
              <a:rPr lang="it-IT" sz="4300" dirty="0"/>
              <a:t>)</a:t>
            </a:r>
          </a:p>
          <a:p>
            <a:pPr marL="0" indent="0" algn="just">
              <a:lnSpc>
                <a:spcPct val="120000"/>
              </a:lnSpc>
              <a:spcBef>
                <a:spcPts val="0"/>
              </a:spcBef>
              <a:buFont typeface="Arial" panose="020B0604020202020204" pitchFamily="34" charset="0"/>
              <a:buNone/>
            </a:pPr>
            <a:endParaRPr lang="it-IT" dirty="0"/>
          </a:p>
          <a:p>
            <a:pPr marL="0" indent="0" algn="just">
              <a:lnSpc>
                <a:spcPct val="120000"/>
              </a:lnSpc>
              <a:spcBef>
                <a:spcPts val="0"/>
              </a:spcBef>
              <a:buFont typeface="Arial" panose="020B0604020202020204" pitchFamily="34" charset="0"/>
              <a:buNone/>
            </a:pPr>
            <a:endParaRPr lang="it-IT" dirty="0"/>
          </a:p>
          <a:p>
            <a:pPr marL="0" indent="0" algn="just">
              <a:lnSpc>
                <a:spcPct val="120000"/>
              </a:lnSpc>
              <a:spcBef>
                <a:spcPts val="0"/>
              </a:spcBef>
              <a:buFont typeface="Arial" panose="020B0604020202020204" pitchFamily="34" charset="0"/>
              <a:buNone/>
            </a:pPr>
            <a:r>
              <a:rPr lang="it-IT" sz="4600" b="1" dirty="0" err="1"/>
              <a:t>Research</a:t>
            </a:r>
            <a:r>
              <a:rPr lang="it-IT" sz="4600" b="1" dirty="0"/>
              <a:t> </a:t>
            </a:r>
            <a:r>
              <a:rPr lang="it-IT" sz="4600" b="1" dirty="0" err="1"/>
              <a:t>activites</a:t>
            </a:r>
            <a:r>
              <a:rPr lang="it-IT" sz="4600" b="1" dirty="0"/>
              <a:t>:</a:t>
            </a:r>
          </a:p>
          <a:p>
            <a:pPr marL="0" indent="0" algn="just">
              <a:lnSpc>
                <a:spcPct val="120000"/>
              </a:lnSpc>
              <a:spcBef>
                <a:spcPts val="0"/>
              </a:spcBef>
              <a:buFont typeface="Arial" panose="020B0604020202020204" pitchFamily="34" charset="0"/>
              <a:buNone/>
            </a:pPr>
            <a:r>
              <a:rPr lang="it-IT" sz="4400" dirty="0"/>
              <a:t>free </a:t>
            </a:r>
            <a:r>
              <a:rPr lang="it-IT" sz="4400" dirty="0" err="1"/>
              <a:t>mover</a:t>
            </a:r>
            <a:endParaRPr lang="it-IT" sz="4400" dirty="0"/>
          </a:p>
          <a:p>
            <a:pPr marL="0" indent="0" algn="just">
              <a:lnSpc>
                <a:spcPct val="120000"/>
              </a:lnSpc>
              <a:spcBef>
                <a:spcPts val="0"/>
              </a:spcBef>
              <a:buFont typeface="Arial" panose="020B0604020202020204" pitchFamily="34" charset="0"/>
              <a:buNone/>
            </a:pPr>
            <a:r>
              <a:rPr lang="it-IT" sz="4400" dirty="0" err="1"/>
              <a:t>visiting</a:t>
            </a:r>
            <a:r>
              <a:rPr lang="it-IT" sz="4400" dirty="0"/>
              <a:t> </a:t>
            </a:r>
            <a:r>
              <a:rPr lang="it-IT" sz="4400" dirty="0" err="1"/>
              <a:t>PhD</a:t>
            </a:r>
            <a:r>
              <a:rPr lang="it-IT" sz="4400" dirty="0"/>
              <a:t> </a:t>
            </a:r>
            <a:r>
              <a:rPr lang="it-IT" sz="4400" dirty="0" err="1"/>
              <a:t>student</a:t>
            </a:r>
            <a:endParaRPr lang="it-IT" sz="4400" dirty="0"/>
          </a:p>
          <a:p>
            <a:pPr marL="0" indent="0" algn="just">
              <a:lnSpc>
                <a:spcPct val="120000"/>
              </a:lnSpc>
              <a:spcBef>
                <a:spcPts val="0"/>
              </a:spcBef>
              <a:buFont typeface="Arial" panose="020B0604020202020204" pitchFamily="34" charset="0"/>
              <a:buNone/>
            </a:pPr>
            <a:r>
              <a:rPr lang="it-IT" sz="4400" dirty="0" err="1"/>
              <a:t>internship</a:t>
            </a:r>
            <a:r>
              <a:rPr lang="it-IT" sz="4400" dirty="0"/>
              <a:t> </a:t>
            </a:r>
            <a:r>
              <a:rPr lang="it-IT" sz="4400" dirty="0" err="1"/>
              <a:t>at</a:t>
            </a:r>
            <a:r>
              <a:rPr lang="it-IT" sz="4400" dirty="0"/>
              <a:t> </a:t>
            </a:r>
            <a:r>
              <a:rPr lang="it-IT" sz="4400" dirty="0" err="1"/>
              <a:t>research</a:t>
            </a:r>
            <a:r>
              <a:rPr lang="it-IT" sz="4400" dirty="0"/>
              <a:t> </a:t>
            </a:r>
            <a:r>
              <a:rPr lang="it-IT" sz="4400" dirty="0" err="1"/>
              <a:t>labs</a:t>
            </a:r>
            <a:r>
              <a:rPr lang="it-IT" sz="4400" dirty="0"/>
              <a:t> or </a:t>
            </a:r>
            <a:r>
              <a:rPr lang="it-IT" sz="4400" dirty="0" err="1"/>
              <a:t>institutions</a:t>
            </a:r>
            <a:endParaRPr lang="it-IT" sz="4400" dirty="0"/>
          </a:p>
          <a:p>
            <a:pPr marL="0" indent="0" algn="just">
              <a:lnSpc>
                <a:spcPct val="120000"/>
              </a:lnSpc>
              <a:spcBef>
                <a:spcPts val="0"/>
              </a:spcBef>
              <a:buFont typeface="Arial" panose="020B0604020202020204" pitchFamily="34" charset="0"/>
              <a:buNone/>
            </a:pPr>
            <a:r>
              <a:rPr lang="it-IT" sz="4400" dirty="0" err="1"/>
              <a:t>summer</a:t>
            </a:r>
            <a:r>
              <a:rPr lang="it-IT" sz="4400" dirty="0"/>
              <a:t>/</a:t>
            </a:r>
            <a:r>
              <a:rPr lang="it-IT" sz="4400" dirty="0" err="1"/>
              <a:t>winter</a:t>
            </a:r>
            <a:r>
              <a:rPr lang="it-IT" sz="4400" dirty="0"/>
              <a:t> </a:t>
            </a:r>
            <a:r>
              <a:rPr lang="it-IT" sz="4400" dirty="0" err="1"/>
              <a:t>school</a:t>
            </a:r>
            <a:endParaRPr lang="it-IT" sz="4400" dirty="0"/>
          </a:p>
          <a:p>
            <a:pPr marL="0" indent="0" algn="just">
              <a:lnSpc>
                <a:spcPct val="120000"/>
              </a:lnSpc>
              <a:spcBef>
                <a:spcPts val="0"/>
              </a:spcBef>
              <a:buFont typeface="Arial" panose="020B0604020202020204" pitchFamily="34" charset="0"/>
              <a:buNone/>
            </a:pPr>
            <a:r>
              <a:rPr lang="it-IT" sz="4400" dirty="0"/>
              <a:t>seminar-conference-workshop-symposium</a:t>
            </a:r>
          </a:p>
          <a:p>
            <a:pPr marL="0" indent="0" algn="just">
              <a:lnSpc>
                <a:spcPct val="120000"/>
              </a:lnSpc>
              <a:spcBef>
                <a:spcPts val="0"/>
              </a:spcBef>
              <a:buFont typeface="Arial" panose="020B0604020202020204" pitchFamily="34" charset="0"/>
              <a:buNone/>
            </a:pPr>
            <a:r>
              <a:rPr lang="it-IT" sz="4400" dirty="0" err="1"/>
              <a:t>partecipation</a:t>
            </a:r>
            <a:r>
              <a:rPr lang="it-IT" sz="4400" dirty="0"/>
              <a:t> to </a:t>
            </a:r>
            <a:r>
              <a:rPr lang="it-IT" sz="4400" dirty="0" err="1"/>
              <a:t>research</a:t>
            </a:r>
            <a:r>
              <a:rPr lang="it-IT" sz="4400" dirty="0"/>
              <a:t> </a:t>
            </a:r>
            <a:r>
              <a:rPr lang="it-IT" sz="4400" dirty="0" err="1"/>
              <a:t>programmes</a:t>
            </a:r>
            <a:r>
              <a:rPr lang="it-IT" sz="4400" dirty="0"/>
              <a:t> or </a:t>
            </a:r>
            <a:r>
              <a:rPr lang="it-IT" sz="4400" dirty="0" err="1"/>
              <a:t>projects</a:t>
            </a:r>
            <a:r>
              <a:rPr lang="it-IT" sz="4400" dirty="0"/>
              <a:t> (PRIN, FIRB, …)</a:t>
            </a:r>
          </a:p>
          <a:p>
            <a:pPr marL="0" indent="0" algn="just">
              <a:lnSpc>
                <a:spcPct val="120000"/>
              </a:lnSpc>
              <a:spcBef>
                <a:spcPts val="0"/>
              </a:spcBef>
              <a:buNone/>
            </a:pPr>
            <a:r>
              <a:rPr lang="it-IT" sz="4400" dirty="0" err="1"/>
              <a:t>other</a:t>
            </a:r>
            <a:r>
              <a:rPr lang="it-IT" sz="4400" dirty="0"/>
              <a:t> (</a:t>
            </a:r>
            <a:r>
              <a:rPr lang="it-IT" sz="4400" b="1" dirty="0" err="1"/>
              <a:t>specify</a:t>
            </a:r>
            <a:r>
              <a:rPr lang="it-IT" sz="4400" dirty="0"/>
              <a:t>)</a:t>
            </a:r>
          </a:p>
          <a:p>
            <a:pPr marL="0" indent="0" algn="just">
              <a:buFont typeface="Arial" panose="020B0604020202020204" pitchFamily="34" charset="0"/>
              <a:buNone/>
            </a:pPr>
            <a:endParaRPr lang="it-IT" dirty="0"/>
          </a:p>
        </p:txBody>
      </p:sp>
      <p:sp>
        <p:nvSpPr>
          <p:cNvPr id="6" name="TextBox 5">
            <a:extLst>
              <a:ext uri="{FF2B5EF4-FFF2-40B4-BE49-F238E27FC236}">
                <a16:creationId xmlns:a16="http://schemas.microsoft.com/office/drawing/2014/main" id="{7FCA68EC-1077-4A99-B1E4-61C0119881BD}"/>
              </a:ext>
            </a:extLst>
          </p:cNvPr>
          <p:cNvSpPr txBox="1"/>
          <p:nvPr/>
        </p:nvSpPr>
        <p:spPr>
          <a:xfrm>
            <a:off x="1904301" y="6312053"/>
            <a:ext cx="7611764"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lang="it-IT" dirty="0"/>
              <a:t>Bottom line: </a:t>
            </a:r>
            <a:r>
              <a:rPr lang="it-IT" dirty="0" err="1"/>
              <a:t>there’s</a:t>
            </a:r>
            <a:r>
              <a:rPr lang="it-IT" dirty="0"/>
              <a:t> no </a:t>
            </a:r>
            <a:r>
              <a:rPr lang="it-IT" dirty="0" err="1"/>
              <a:t>such</a:t>
            </a:r>
            <a:r>
              <a:rPr lang="it-IT" dirty="0"/>
              <a:t> thing </a:t>
            </a:r>
            <a:r>
              <a:rPr lang="it-IT" dirty="0" err="1"/>
              <a:t>as</a:t>
            </a:r>
            <a:r>
              <a:rPr lang="it-IT" dirty="0"/>
              <a:t> </a:t>
            </a:r>
            <a:r>
              <a:rPr lang="it-IT" dirty="0" err="1"/>
              <a:t>putting</a:t>
            </a:r>
            <a:r>
              <a:rPr lang="it-IT" dirty="0"/>
              <a:t> </a:t>
            </a:r>
            <a:r>
              <a:rPr lang="it-IT" dirty="0" err="1"/>
              <a:t>too</a:t>
            </a:r>
            <a:r>
              <a:rPr lang="it-IT" dirty="0"/>
              <a:t> </a:t>
            </a:r>
            <a:r>
              <a:rPr lang="it-IT" dirty="0" err="1"/>
              <a:t>much</a:t>
            </a:r>
            <a:r>
              <a:rPr lang="it-IT" dirty="0"/>
              <a:t> information in </a:t>
            </a:r>
            <a:r>
              <a:rPr lang="it-IT" dirty="0" err="1"/>
              <a:t>this</a:t>
            </a:r>
            <a:r>
              <a:rPr lang="it-IT" dirty="0"/>
              <a:t> field!</a:t>
            </a:r>
            <a:endParaRPr lang="en-US" dirty="0"/>
          </a:p>
        </p:txBody>
      </p:sp>
    </p:spTree>
    <p:extLst>
      <p:ext uri="{BB962C8B-B14F-4D97-AF65-F5344CB8AC3E}">
        <p14:creationId xmlns:p14="http://schemas.microsoft.com/office/powerpoint/2010/main" val="3265020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magine 2" descr="Descrizione: J:\DDSS-Dottorati\Città\DOTTORATI\UTILITIES\Loghi\eng_bg_2r_un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53335" y="122211"/>
            <a:ext cx="2247585" cy="607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a16="http://schemas.microsoft.com/office/drawing/2014/main" id="{8D795E6B-9A18-4C58-B92C-0E0EA52CAC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7924" y="1086629"/>
            <a:ext cx="9795850" cy="5562621"/>
          </a:xfrm>
          <a:prstGeom prst="rect">
            <a:avLst/>
          </a:prstGeom>
        </p:spPr>
      </p:pic>
      <p:sp>
        <p:nvSpPr>
          <p:cNvPr id="2" name="Titolo 1"/>
          <p:cNvSpPr>
            <a:spLocks noGrp="1"/>
          </p:cNvSpPr>
          <p:nvPr>
            <p:ph type="title"/>
          </p:nvPr>
        </p:nvSpPr>
        <p:spPr>
          <a:xfrm>
            <a:off x="838200" y="365125"/>
            <a:ext cx="8481969" cy="1325563"/>
          </a:xfrm>
        </p:spPr>
        <p:txBody>
          <a:bodyPr/>
          <a:lstStyle/>
          <a:p>
            <a:pPr algn="ctr"/>
            <a:r>
              <a:rPr lang="it-IT" b="1" dirty="0"/>
              <a:t>«Fund/Project» field</a:t>
            </a:r>
          </a:p>
        </p:txBody>
      </p:sp>
      <p:sp>
        <p:nvSpPr>
          <p:cNvPr id="8" name="Freccia a sinistra 7"/>
          <p:cNvSpPr/>
          <p:nvPr/>
        </p:nvSpPr>
        <p:spPr>
          <a:xfrm>
            <a:off x="6337406" y="2513850"/>
            <a:ext cx="2520280" cy="648072"/>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it-IT" dirty="0"/>
              <a:t>2.a. </a:t>
            </a:r>
            <a:r>
              <a:rPr lang="it-IT" dirty="0" err="1"/>
              <a:t>View</a:t>
            </a:r>
            <a:r>
              <a:rPr lang="it-IT" dirty="0"/>
              <a:t> </a:t>
            </a:r>
            <a:r>
              <a:rPr lang="it-IT" dirty="0" err="1"/>
              <a:t>my</a:t>
            </a:r>
            <a:r>
              <a:rPr lang="it-IT" dirty="0"/>
              <a:t> projects</a:t>
            </a:r>
          </a:p>
        </p:txBody>
      </p:sp>
      <p:sp>
        <p:nvSpPr>
          <p:cNvPr id="11" name="Freccia a sinistra 10"/>
          <p:cNvSpPr/>
          <p:nvPr/>
        </p:nvSpPr>
        <p:spPr>
          <a:xfrm>
            <a:off x="2038170" y="4442660"/>
            <a:ext cx="1627820" cy="900100"/>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it-IT" sz="1400" dirty="0"/>
              <a:t>1. </a:t>
            </a:r>
            <a:r>
              <a:rPr lang="it-IT" sz="1400" dirty="0" err="1"/>
              <a:t>Search</a:t>
            </a:r>
            <a:r>
              <a:rPr lang="it-IT" sz="1400" dirty="0"/>
              <a:t> a </a:t>
            </a:r>
            <a:r>
              <a:rPr lang="it-IT" sz="1400" dirty="0" err="1"/>
              <a:t>project</a:t>
            </a:r>
            <a:endParaRPr lang="it-IT" sz="1400" dirty="0"/>
          </a:p>
        </p:txBody>
      </p:sp>
      <p:sp>
        <p:nvSpPr>
          <p:cNvPr id="9" name="Freccia a sinistra 8"/>
          <p:cNvSpPr/>
          <p:nvPr/>
        </p:nvSpPr>
        <p:spPr>
          <a:xfrm>
            <a:off x="7261047" y="3135949"/>
            <a:ext cx="2592288" cy="648072"/>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it-IT" dirty="0"/>
              <a:t>2.b. Name of supervisor</a:t>
            </a:r>
          </a:p>
        </p:txBody>
      </p:sp>
      <p:sp>
        <p:nvSpPr>
          <p:cNvPr id="3" name="CasellaDiTesto 2"/>
          <p:cNvSpPr txBox="1"/>
          <p:nvPr/>
        </p:nvSpPr>
        <p:spPr>
          <a:xfrm>
            <a:off x="7893806" y="2975280"/>
            <a:ext cx="576064" cy="646331"/>
          </a:xfrm>
          <a:prstGeom prst="rect">
            <a:avLst/>
          </a:prstGeom>
          <a:noFill/>
        </p:spPr>
        <p:txBody>
          <a:bodyPr wrap="square" rtlCol="0">
            <a:spAutoFit/>
          </a:bodyPr>
          <a:lstStyle/>
          <a:p>
            <a:r>
              <a:rPr lang="it-IT" b="1" dirty="0"/>
              <a:t>OR</a:t>
            </a:r>
          </a:p>
          <a:p>
            <a:endParaRPr lang="it-IT" dirty="0">
              <a:solidFill>
                <a:srgbClr val="FF0000"/>
              </a:solidFill>
            </a:endParaRPr>
          </a:p>
        </p:txBody>
      </p:sp>
      <p:sp>
        <p:nvSpPr>
          <p:cNvPr id="18" name="Freccia a sinistra 8">
            <a:extLst>
              <a:ext uri="{FF2B5EF4-FFF2-40B4-BE49-F238E27FC236}">
                <a16:creationId xmlns:a16="http://schemas.microsoft.com/office/drawing/2014/main" id="{B6135813-054E-4EAF-BDA5-45D3520C439D}"/>
              </a:ext>
            </a:extLst>
          </p:cNvPr>
          <p:cNvSpPr/>
          <p:nvPr/>
        </p:nvSpPr>
        <p:spPr>
          <a:xfrm>
            <a:off x="7229868" y="4244527"/>
            <a:ext cx="2592288" cy="648072"/>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it-IT" dirty="0"/>
              <a:t>2.c. Fund </a:t>
            </a:r>
            <a:r>
              <a:rPr lang="it-IT" dirty="0" err="1"/>
              <a:t>number</a:t>
            </a:r>
            <a:endParaRPr lang="it-IT" dirty="0"/>
          </a:p>
        </p:txBody>
      </p:sp>
    </p:spTree>
    <p:extLst>
      <p:ext uri="{BB962C8B-B14F-4D97-AF65-F5344CB8AC3E}">
        <p14:creationId xmlns:p14="http://schemas.microsoft.com/office/powerpoint/2010/main" val="3178280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8213521" cy="1047651"/>
          </a:xfrm>
        </p:spPr>
        <p:txBody>
          <a:bodyPr/>
          <a:lstStyle/>
          <a:p>
            <a:pPr algn="ctr"/>
            <a:r>
              <a:rPr lang="it-IT" b="1" dirty="0"/>
              <a:t>«Attachments» field</a:t>
            </a:r>
            <a:endParaRPr lang="it-IT" dirty="0"/>
          </a:p>
        </p:txBody>
      </p:sp>
      <p:pic>
        <p:nvPicPr>
          <p:cNvPr id="6" name="Immagine 2" descr="Descrizione: J:\DDSS-Dottorati\Città\DOTTORATI\UTILITIES\Loghi\eng_bg_2r_un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53335" y="122211"/>
            <a:ext cx="2247585" cy="607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a:extLst>
              <a:ext uri="{FF2B5EF4-FFF2-40B4-BE49-F238E27FC236}">
                <a16:creationId xmlns:a16="http://schemas.microsoft.com/office/drawing/2014/main" id="{29521EC4-560B-4BF6-81ED-56BDA6BAF9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119487"/>
            <a:ext cx="9200235" cy="5301318"/>
          </a:xfrm>
          <a:prstGeom prst="rect">
            <a:avLst/>
          </a:prstGeom>
        </p:spPr>
      </p:pic>
      <p:sp>
        <p:nvSpPr>
          <p:cNvPr id="7" name="Freccia a sinistra 6"/>
          <p:cNvSpPr/>
          <p:nvPr/>
        </p:nvSpPr>
        <p:spPr>
          <a:xfrm>
            <a:off x="1465684" y="5349413"/>
            <a:ext cx="6958552" cy="1383222"/>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it-IT" sz="1200" b="1" dirty="0"/>
              <a:t>Always</a:t>
            </a:r>
            <a:r>
              <a:rPr lang="it-IT" sz="1200" dirty="0"/>
              <a:t> upload the Conference </a:t>
            </a:r>
            <a:r>
              <a:rPr lang="it-IT" sz="1200" dirty="0" err="1"/>
              <a:t>programme</a:t>
            </a:r>
            <a:r>
              <a:rPr lang="it-IT" sz="1200" dirty="0"/>
              <a:t>, </a:t>
            </a:r>
            <a:r>
              <a:rPr lang="it-IT" sz="1200" dirty="0" err="1"/>
              <a:t>invitation</a:t>
            </a:r>
            <a:r>
              <a:rPr lang="it-IT" sz="1200" dirty="0"/>
              <a:t> </a:t>
            </a:r>
            <a:r>
              <a:rPr lang="it-IT" sz="1200" dirty="0" err="1"/>
              <a:t>letter</a:t>
            </a:r>
            <a:r>
              <a:rPr lang="it-IT" sz="1200" dirty="0"/>
              <a:t>/email, </a:t>
            </a:r>
            <a:r>
              <a:rPr lang="en-US" sz="1200" dirty="0"/>
              <a:t>the link or pdf of the Conference/School program you are going to attend</a:t>
            </a:r>
          </a:p>
        </p:txBody>
      </p:sp>
    </p:spTree>
    <p:extLst>
      <p:ext uri="{BB962C8B-B14F-4D97-AF65-F5344CB8AC3E}">
        <p14:creationId xmlns:p14="http://schemas.microsoft.com/office/powerpoint/2010/main" val="756664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91348" y="685612"/>
            <a:ext cx="8042275" cy="760189"/>
          </a:xfrm>
        </p:spPr>
        <p:txBody>
          <a:bodyPr/>
          <a:lstStyle/>
          <a:p>
            <a:pPr algn="ctr"/>
            <a:r>
              <a:rPr lang="it-IT" b="1" dirty="0"/>
              <a:t>«</a:t>
            </a:r>
            <a:r>
              <a:rPr lang="it-IT" b="1" dirty="0" err="1"/>
              <a:t>Means</a:t>
            </a:r>
            <a:r>
              <a:rPr lang="it-IT" b="1" dirty="0"/>
              <a:t>» field</a:t>
            </a:r>
          </a:p>
        </p:txBody>
      </p:sp>
      <p:pic>
        <p:nvPicPr>
          <p:cNvPr id="6" name="Immagine 2" descr="Descrizione: J:\DDSS-Dottorati\Città\DOTTORATI\UTILITIES\Loghi\eng_bg_2r_un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53335" y="122211"/>
            <a:ext cx="2247585" cy="607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a:extLst>
              <a:ext uri="{FF2B5EF4-FFF2-40B4-BE49-F238E27FC236}">
                <a16:creationId xmlns:a16="http://schemas.microsoft.com/office/drawing/2014/main" id="{FFDD485D-2005-4D2A-AA99-7062F8E67D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811" y="1311577"/>
            <a:ext cx="10654018" cy="4739753"/>
          </a:xfrm>
          <a:prstGeom prst="rect">
            <a:avLst/>
          </a:prstGeom>
        </p:spPr>
      </p:pic>
      <p:sp>
        <p:nvSpPr>
          <p:cNvPr id="8" name="Freccia a sinistra 7"/>
          <p:cNvSpPr/>
          <p:nvPr/>
        </p:nvSpPr>
        <p:spPr>
          <a:xfrm>
            <a:off x="3581333" y="3993957"/>
            <a:ext cx="7070398" cy="1105148"/>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it-IT" sz="1600" dirty="0"/>
              <a:t>In case of car-</a:t>
            </a:r>
            <a:r>
              <a:rPr lang="it-IT" sz="1600" dirty="0" err="1"/>
              <a:t>sharing</a:t>
            </a:r>
            <a:r>
              <a:rPr lang="it-IT" sz="1600" dirty="0"/>
              <a:t> </a:t>
            </a:r>
            <a:r>
              <a:rPr lang="it-IT" sz="1600" dirty="0" err="1"/>
              <a:t>specify</a:t>
            </a:r>
            <a:r>
              <a:rPr lang="it-IT" sz="1600" dirty="0"/>
              <a:t> the </a:t>
            </a:r>
            <a:r>
              <a:rPr lang="it-IT" sz="1600" dirty="0" err="1"/>
              <a:t>names</a:t>
            </a:r>
            <a:r>
              <a:rPr lang="it-IT" sz="1600" dirty="0"/>
              <a:t> of </a:t>
            </a:r>
            <a:r>
              <a:rPr lang="it-IT" sz="1600" dirty="0" err="1"/>
              <a:t>other</a:t>
            </a:r>
            <a:r>
              <a:rPr lang="it-IT" sz="1600" dirty="0"/>
              <a:t> </a:t>
            </a:r>
            <a:r>
              <a:rPr lang="it-IT" sz="1600" dirty="0" err="1"/>
              <a:t>students</a:t>
            </a:r>
            <a:r>
              <a:rPr lang="it-IT" sz="1600" dirty="0"/>
              <a:t>/</a:t>
            </a:r>
            <a:r>
              <a:rPr lang="it-IT" sz="1600" dirty="0" err="1"/>
              <a:t>professors</a:t>
            </a:r>
            <a:r>
              <a:rPr lang="it-IT" sz="1600" dirty="0"/>
              <a:t> </a:t>
            </a:r>
            <a:r>
              <a:rPr lang="it-IT" sz="1600" dirty="0" err="1"/>
              <a:t>coming</a:t>
            </a:r>
            <a:r>
              <a:rPr lang="it-IT" sz="1600" dirty="0"/>
              <a:t> with </a:t>
            </a:r>
            <a:r>
              <a:rPr lang="it-IT" sz="1600" dirty="0" err="1"/>
              <a:t>you</a:t>
            </a:r>
            <a:r>
              <a:rPr lang="it-IT" sz="1600" dirty="0"/>
              <a:t> in the </a:t>
            </a:r>
            <a:r>
              <a:rPr lang="it-IT" sz="1600" dirty="0" err="1"/>
              <a:t>Extraordinary</a:t>
            </a:r>
            <a:r>
              <a:rPr lang="it-IT" sz="1600" dirty="0"/>
              <a:t> </a:t>
            </a:r>
            <a:r>
              <a:rPr lang="it-IT" sz="1600" dirty="0" err="1"/>
              <a:t>means</a:t>
            </a:r>
            <a:r>
              <a:rPr lang="it-IT" sz="1600" dirty="0"/>
              <a:t>  box</a:t>
            </a:r>
          </a:p>
        </p:txBody>
      </p:sp>
      <p:sp>
        <p:nvSpPr>
          <p:cNvPr id="7" name="Freccia a sinistra 6"/>
          <p:cNvSpPr/>
          <p:nvPr/>
        </p:nvSpPr>
        <p:spPr>
          <a:xfrm rot="20546944">
            <a:off x="2063612" y="2793635"/>
            <a:ext cx="4608512" cy="1008112"/>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it-IT" sz="1600" dirty="0" err="1"/>
              <a:t>Usual</a:t>
            </a:r>
            <a:r>
              <a:rPr lang="it-IT" sz="1600" dirty="0"/>
              <a:t> </a:t>
            </a:r>
            <a:r>
              <a:rPr lang="it-IT" sz="1600" dirty="0" err="1"/>
              <a:t>means</a:t>
            </a:r>
            <a:r>
              <a:rPr lang="it-IT" sz="1600" dirty="0"/>
              <a:t>: </a:t>
            </a:r>
            <a:r>
              <a:rPr lang="it-IT" sz="1600" dirty="0" err="1"/>
              <a:t>train</a:t>
            </a:r>
            <a:r>
              <a:rPr lang="it-IT" sz="1600" dirty="0"/>
              <a:t>, bus, </a:t>
            </a:r>
            <a:r>
              <a:rPr lang="it-IT" sz="1600" dirty="0" err="1"/>
              <a:t>airplane</a:t>
            </a:r>
            <a:r>
              <a:rPr lang="it-IT" sz="1600" dirty="0"/>
              <a:t>, car up to km 700 (including return trip)</a:t>
            </a:r>
          </a:p>
        </p:txBody>
      </p:sp>
    </p:spTree>
    <p:extLst>
      <p:ext uri="{BB962C8B-B14F-4D97-AF65-F5344CB8AC3E}">
        <p14:creationId xmlns:p14="http://schemas.microsoft.com/office/powerpoint/2010/main" val="29066898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5998" y="154613"/>
            <a:ext cx="8042275" cy="1388205"/>
          </a:xfrm>
        </p:spPr>
        <p:txBody>
          <a:bodyPr>
            <a:normAutofit/>
          </a:bodyPr>
          <a:lstStyle/>
          <a:p>
            <a:pPr algn="ctr"/>
            <a:r>
              <a:rPr lang="it-IT" b="1" dirty="0"/>
              <a:t>«Advance payment» field</a:t>
            </a:r>
            <a:endParaRPr lang="it-IT" sz="2000" dirty="0"/>
          </a:p>
        </p:txBody>
      </p:sp>
      <p:pic>
        <p:nvPicPr>
          <p:cNvPr id="7" name="Immagine 2" descr="Descrizione: J:\DDSS-Dottorati\Città\DOTTORATI\UTILITIES\Loghi\eng_bg_2r_un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53335" y="122211"/>
            <a:ext cx="2247585" cy="607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a:extLst>
              <a:ext uri="{FF2B5EF4-FFF2-40B4-BE49-F238E27FC236}">
                <a16:creationId xmlns:a16="http://schemas.microsoft.com/office/drawing/2014/main" id="{1A466916-FDC3-47C9-BD7A-C65DAB69F6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4851" y="1014035"/>
            <a:ext cx="11362297" cy="4592791"/>
          </a:xfrm>
          <a:prstGeom prst="rect">
            <a:avLst/>
          </a:prstGeom>
        </p:spPr>
      </p:pic>
      <p:sp>
        <p:nvSpPr>
          <p:cNvPr id="8" name="Freccia a sinistra 7"/>
          <p:cNvSpPr/>
          <p:nvPr/>
        </p:nvSpPr>
        <p:spPr>
          <a:xfrm>
            <a:off x="3229724" y="4016458"/>
            <a:ext cx="6464220" cy="1512274"/>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it-IT" sz="1600" b="1" dirty="0" err="1">
                <a:solidFill>
                  <a:schemeClr val="bg1"/>
                </a:solidFill>
              </a:rPr>
              <a:t>Specify</a:t>
            </a:r>
            <a:r>
              <a:rPr lang="it-IT" sz="1600" b="1" dirty="0">
                <a:solidFill>
                  <a:schemeClr val="bg1"/>
                </a:solidFill>
              </a:rPr>
              <a:t> the </a:t>
            </a:r>
            <a:r>
              <a:rPr lang="it-IT" sz="1600" b="1" dirty="0" err="1">
                <a:solidFill>
                  <a:schemeClr val="bg1"/>
                </a:solidFill>
              </a:rPr>
              <a:t>type</a:t>
            </a:r>
            <a:r>
              <a:rPr lang="it-IT" sz="1600" b="1" dirty="0">
                <a:solidFill>
                  <a:schemeClr val="bg1"/>
                </a:solidFill>
              </a:rPr>
              <a:t> of </a:t>
            </a:r>
            <a:r>
              <a:rPr lang="it-IT" sz="1600" b="1" dirty="0" err="1">
                <a:solidFill>
                  <a:schemeClr val="bg1"/>
                </a:solidFill>
              </a:rPr>
              <a:t>expense</a:t>
            </a:r>
            <a:r>
              <a:rPr lang="it-IT" sz="1600" b="1" dirty="0">
                <a:solidFill>
                  <a:schemeClr val="bg1"/>
                </a:solidFill>
              </a:rPr>
              <a:t> (</a:t>
            </a:r>
            <a:r>
              <a:rPr lang="it-IT" sz="1600" b="1" dirty="0" err="1">
                <a:solidFill>
                  <a:schemeClr val="bg1"/>
                </a:solidFill>
              </a:rPr>
              <a:t>train</a:t>
            </a:r>
            <a:r>
              <a:rPr lang="it-IT" sz="1600" b="1" dirty="0">
                <a:solidFill>
                  <a:schemeClr val="bg1"/>
                </a:solidFill>
              </a:rPr>
              <a:t>/</a:t>
            </a:r>
            <a:r>
              <a:rPr lang="it-IT" sz="1600" b="1" dirty="0" err="1">
                <a:solidFill>
                  <a:schemeClr val="bg1"/>
                </a:solidFill>
              </a:rPr>
              <a:t>airplane</a:t>
            </a:r>
            <a:r>
              <a:rPr lang="it-IT" sz="1600" b="1" dirty="0">
                <a:solidFill>
                  <a:schemeClr val="bg1"/>
                </a:solidFill>
              </a:rPr>
              <a:t> ticket, hotel room…)</a:t>
            </a:r>
          </a:p>
        </p:txBody>
      </p:sp>
      <p:sp>
        <p:nvSpPr>
          <p:cNvPr id="3" name="Freccia a destra 2"/>
          <p:cNvSpPr/>
          <p:nvPr/>
        </p:nvSpPr>
        <p:spPr>
          <a:xfrm rot="20913747">
            <a:off x="6726700" y="5288726"/>
            <a:ext cx="3844757" cy="120458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t"/>
          <a:lstStyle/>
          <a:p>
            <a:pPr algn="ctr"/>
            <a:r>
              <a:rPr lang="it-IT" dirty="0"/>
              <a:t>Last step: Send </a:t>
            </a:r>
            <a:r>
              <a:rPr lang="it-IT" dirty="0" err="1"/>
              <a:t>request</a:t>
            </a:r>
            <a:r>
              <a:rPr lang="it-IT" dirty="0"/>
              <a:t> </a:t>
            </a:r>
            <a:r>
              <a:rPr lang="it-IT" dirty="0">
                <a:solidFill>
                  <a:schemeClr val="bg1"/>
                </a:solidFill>
              </a:rPr>
              <a:t>to address in </a:t>
            </a:r>
            <a:r>
              <a:rPr lang="it-IT" dirty="0" err="1">
                <a:solidFill>
                  <a:schemeClr val="bg1"/>
                </a:solidFill>
              </a:rPr>
              <a:t>next</a:t>
            </a:r>
            <a:r>
              <a:rPr lang="it-IT" dirty="0">
                <a:solidFill>
                  <a:schemeClr val="bg1"/>
                </a:solidFill>
              </a:rPr>
              <a:t> page</a:t>
            </a:r>
          </a:p>
        </p:txBody>
      </p:sp>
    </p:spTree>
    <p:extLst>
      <p:ext uri="{BB962C8B-B14F-4D97-AF65-F5344CB8AC3E}">
        <p14:creationId xmlns:p14="http://schemas.microsoft.com/office/powerpoint/2010/main" val="3774151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65950" y="201100"/>
            <a:ext cx="7139031" cy="948427"/>
          </a:xfrm>
        </p:spPr>
        <p:txBody>
          <a:bodyPr>
            <a:normAutofit/>
          </a:bodyPr>
          <a:lstStyle/>
          <a:p>
            <a:pPr algn="ctr"/>
            <a:r>
              <a:rPr lang="en-US" sz="3600" b="1" dirty="0"/>
              <a:t>Useful contacts - resources</a:t>
            </a:r>
            <a:endParaRPr lang="it-IT" sz="3600" b="1" dirty="0"/>
          </a:p>
        </p:txBody>
      </p:sp>
      <p:pic>
        <p:nvPicPr>
          <p:cNvPr id="4" name="Immagine 2" descr="Descrizione: J:\DDSS-Dottorati\Città\DOTTORATI\UTILITIES\Loghi\eng_bg_2r_un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98185" y="122210"/>
            <a:ext cx="2402736" cy="649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7" name="Segnaposto contenuto 3"/>
          <p:cNvSpPr txBox="1">
            <a:spLocks/>
          </p:cNvSpPr>
          <p:nvPr/>
        </p:nvSpPr>
        <p:spPr>
          <a:xfrm>
            <a:off x="7044059" y="2377462"/>
            <a:ext cx="4874548" cy="276748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fontAlgn="base">
              <a:buNone/>
            </a:pPr>
            <a:r>
              <a:rPr lang="en-US" sz="1600" b="1" dirty="0">
                <a:solidFill>
                  <a:srgbClr val="0070C0"/>
                </a:solidFill>
              </a:rPr>
              <a:t>For 50% increase for periods greater than 1 month:</a:t>
            </a:r>
          </a:p>
          <a:p>
            <a:pPr marL="0" indent="0" algn="just" fontAlgn="base">
              <a:buNone/>
            </a:pPr>
            <a:r>
              <a:rPr lang="en-US" sz="1600" b="1" dirty="0"/>
              <a:t>Humanities and Cognitive Sciences Area - PhD Office</a:t>
            </a:r>
          </a:p>
          <a:p>
            <a:pPr marL="0" indent="0" algn="just" fontAlgn="base">
              <a:buNone/>
            </a:pPr>
            <a:r>
              <a:rPr lang="en-US" sz="1600" dirty="0"/>
              <a:t>Via Verdi, 26 - 38122 Trento</a:t>
            </a:r>
          </a:p>
          <a:p>
            <a:pPr marL="0" indent="0" algn="just" fontAlgn="base">
              <a:buNone/>
            </a:pPr>
            <a:r>
              <a:rPr lang="en-US" sz="1600" dirty="0"/>
              <a:t>Ph. +39 0461 28 2188 -1753 - 2193 - 3232</a:t>
            </a:r>
          </a:p>
          <a:p>
            <a:pPr marL="0" indent="0" algn="just" fontAlgn="base">
              <a:buNone/>
            </a:pPr>
            <a:r>
              <a:rPr lang="en-US" sz="1600" dirty="0"/>
              <a:t>Fax +39 0461 282191</a:t>
            </a:r>
          </a:p>
          <a:p>
            <a:pPr marL="0" indent="0" algn="just" fontAlgn="base">
              <a:buNone/>
            </a:pPr>
            <a:r>
              <a:rPr lang="en-US" sz="1600" dirty="0">
                <a:hlinkClick r:id="rId3"/>
              </a:rPr>
              <a:t>phd.office-cssh@unitn.it</a:t>
            </a:r>
            <a:endParaRPr lang="en-US" sz="1600" dirty="0"/>
          </a:p>
          <a:p>
            <a:pPr marL="0" indent="0" algn="just" fontAlgn="base">
              <a:buNone/>
            </a:pPr>
            <a:r>
              <a:rPr lang="en-US" sz="1600" dirty="0"/>
              <a:t>Office opening hours: from Monday to Friday: 10:00-12:00 a.m.; Tuesdays: 14.00:16.00 p.m.</a:t>
            </a:r>
            <a:endParaRPr lang="it-IT" sz="1600" dirty="0"/>
          </a:p>
        </p:txBody>
      </p:sp>
      <p:sp>
        <p:nvSpPr>
          <p:cNvPr id="8" name="Segnaposto contenuto 3"/>
          <p:cNvSpPr txBox="1">
            <a:spLocks/>
          </p:cNvSpPr>
          <p:nvPr/>
        </p:nvSpPr>
        <p:spPr>
          <a:xfrm>
            <a:off x="447640" y="1248458"/>
            <a:ext cx="6699056" cy="303567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fontAlgn="base">
              <a:buNone/>
            </a:pPr>
            <a:r>
              <a:rPr lang="en-US" sz="1800" b="1" dirty="0"/>
              <a:t>Accounting </a:t>
            </a:r>
            <a:r>
              <a:rPr lang="en-US" sz="1800" b="1" dirty="0" err="1"/>
              <a:t>Rovereto</a:t>
            </a:r>
            <a:r>
              <a:rPr lang="en-US" sz="1800" b="1" dirty="0"/>
              <a:t> (Presidio </a:t>
            </a:r>
            <a:r>
              <a:rPr lang="en-US" sz="1800" b="1" dirty="0" err="1"/>
              <a:t>Amministrativo</a:t>
            </a:r>
            <a:r>
              <a:rPr lang="en-US" sz="1800" b="1" dirty="0"/>
              <a:t> </a:t>
            </a:r>
            <a:r>
              <a:rPr lang="en-US" sz="1800" b="1" dirty="0" err="1"/>
              <a:t>Contabile</a:t>
            </a:r>
            <a:r>
              <a:rPr lang="en-US" sz="1800" b="1" dirty="0"/>
              <a:t>)</a:t>
            </a:r>
          </a:p>
          <a:p>
            <a:pPr marL="0" indent="0" algn="just" fontAlgn="base">
              <a:buNone/>
            </a:pPr>
            <a:r>
              <a:rPr lang="it-IT" sz="1800" dirty="0"/>
              <a:t>Corso Bettini, 84, Rovereto, 38068 Trento </a:t>
            </a:r>
          </a:p>
          <a:p>
            <a:pPr marL="0" indent="0" algn="just" fontAlgn="base">
              <a:buNone/>
            </a:pPr>
            <a:r>
              <a:rPr lang="it-IT" sz="1800" dirty="0"/>
              <a:t>(Palazzo </a:t>
            </a:r>
            <a:r>
              <a:rPr lang="it-IT" sz="1800" dirty="0" err="1"/>
              <a:t>Piomarta</a:t>
            </a:r>
            <a:r>
              <a:rPr lang="it-IT" sz="1800" dirty="0"/>
              <a:t>)</a:t>
            </a:r>
          </a:p>
          <a:p>
            <a:pPr marL="0" indent="0" algn="just" fontAlgn="base">
              <a:buNone/>
            </a:pPr>
            <a:r>
              <a:rPr lang="it-IT" sz="1800" b="1" dirty="0"/>
              <a:t>Tel. </a:t>
            </a:r>
            <a:r>
              <a:rPr lang="it-IT" sz="1800" dirty="0"/>
              <a:t>+39 0464 808435 (E. Baldessari) – 8453 (M. Simonetti) </a:t>
            </a:r>
          </a:p>
          <a:p>
            <a:pPr marL="0" indent="0" algn="just" fontAlgn="base">
              <a:buNone/>
            </a:pPr>
            <a:r>
              <a:rPr lang="it-IT" sz="1800" dirty="0"/>
              <a:t>	– 8437 (A. Rossaro)</a:t>
            </a:r>
          </a:p>
          <a:p>
            <a:pPr marL="0" indent="0" algn="just" fontAlgn="base">
              <a:buNone/>
            </a:pPr>
            <a:r>
              <a:rPr lang="it-IT" sz="3600" b="1" dirty="0">
                <a:hlinkClick r:id="rId4"/>
              </a:rPr>
              <a:t>serv.amm.cont.rovereto@unitn.it</a:t>
            </a:r>
            <a:endParaRPr lang="it-IT" sz="3600" b="1" dirty="0"/>
          </a:p>
          <a:p>
            <a:pPr marL="0" indent="0" algn="just" fontAlgn="base">
              <a:buNone/>
            </a:pPr>
            <a:endParaRPr lang="it-IT" sz="2000" dirty="0"/>
          </a:p>
          <a:p>
            <a:pPr algn="just"/>
            <a:endParaRPr lang="it-IT" sz="2000" dirty="0"/>
          </a:p>
        </p:txBody>
      </p:sp>
      <p:sp>
        <p:nvSpPr>
          <p:cNvPr id="6" name="TextBox 5">
            <a:extLst>
              <a:ext uri="{FF2B5EF4-FFF2-40B4-BE49-F238E27FC236}">
                <a16:creationId xmlns:a16="http://schemas.microsoft.com/office/drawing/2014/main" id="{16F16D99-210D-44BB-A7A0-88FAC973DD57}"/>
              </a:ext>
            </a:extLst>
          </p:cNvPr>
          <p:cNvSpPr txBox="1"/>
          <p:nvPr/>
        </p:nvSpPr>
        <p:spPr>
          <a:xfrm>
            <a:off x="1739366" y="5413133"/>
            <a:ext cx="7792198" cy="923330"/>
          </a:xfrm>
          <a:prstGeom prst="rect">
            <a:avLst/>
          </a:prstGeom>
          <a:noFill/>
        </p:spPr>
        <p:txBody>
          <a:bodyPr wrap="none" rtlCol="0">
            <a:spAutoFit/>
          </a:bodyPr>
          <a:lstStyle/>
          <a:p>
            <a:r>
              <a:rPr lang="en-US" sz="5400" b="1" dirty="0">
                <a:solidFill>
                  <a:srgbClr val="0070C0"/>
                </a:solidFill>
              </a:rPr>
              <a:t>https://wiki.cimec.unitn.it</a:t>
            </a:r>
          </a:p>
        </p:txBody>
      </p:sp>
    </p:spTree>
    <p:extLst>
      <p:ext uri="{BB962C8B-B14F-4D97-AF65-F5344CB8AC3E}">
        <p14:creationId xmlns:p14="http://schemas.microsoft.com/office/powerpoint/2010/main" val="3713501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7127" y="132228"/>
            <a:ext cx="9429925" cy="948427"/>
          </a:xfrm>
        </p:spPr>
        <p:txBody>
          <a:bodyPr>
            <a:normAutofit/>
          </a:bodyPr>
          <a:lstStyle/>
          <a:p>
            <a:pPr algn="ctr"/>
            <a:r>
              <a:rPr lang="en-US" sz="3600" b="1" dirty="0"/>
              <a:t>Research activities carried out in Italy or abroad - 1</a:t>
            </a:r>
            <a:endParaRPr lang="it-IT" sz="3600" b="1" dirty="0"/>
          </a:p>
        </p:txBody>
      </p:sp>
      <p:sp>
        <p:nvSpPr>
          <p:cNvPr id="3" name="Segnaposto contenuto 2"/>
          <p:cNvSpPr>
            <a:spLocks noGrp="1"/>
          </p:cNvSpPr>
          <p:nvPr>
            <p:ph idx="1"/>
          </p:nvPr>
        </p:nvSpPr>
        <p:spPr>
          <a:xfrm>
            <a:off x="336958" y="1312208"/>
            <a:ext cx="11501305" cy="5323484"/>
          </a:xfrm>
        </p:spPr>
        <p:txBody>
          <a:bodyPr>
            <a:noAutofit/>
          </a:bodyPr>
          <a:lstStyle/>
          <a:p>
            <a:pPr marL="0" indent="0" algn="just">
              <a:lnSpc>
                <a:spcPct val="100000"/>
              </a:lnSpc>
              <a:spcBef>
                <a:spcPts val="600"/>
              </a:spcBef>
              <a:buNone/>
            </a:pPr>
            <a:r>
              <a:rPr lang="en-US" sz="1700" dirty="0"/>
              <a:t>Before heading off to a research meeting/conference/summer school </a:t>
            </a:r>
            <a:r>
              <a:rPr lang="en-US" sz="1700" b="1" dirty="0"/>
              <a:t>PhD students must ALWAYS ask for the authorization from their supervisor AND fill out authorization request in E-travel</a:t>
            </a:r>
            <a:r>
              <a:rPr lang="en-US" sz="1700" dirty="0"/>
              <a:t>, for the following reasons:</a:t>
            </a:r>
          </a:p>
          <a:p>
            <a:pPr algn="just">
              <a:lnSpc>
                <a:spcPct val="100000"/>
              </a:lnSpc>
              <a:spcBef>
                <a:spcPts val="600"/>
              </a:spcBef>
              <a:buFontTx/>
              <a:buChar char="-"/>
            </a:pPr>
            <a:r>
              <a:rPr lang="en-US" sz="1700" b="1" dirty="0"/>
              <a:t>insurance</a:t>
            </a:r>
            <a:r>
              <a:rPr lang="en-US" sz="1700" dirty="0"/>
              <a:t> </a:t>
            </a:r>
            <a:r>
              <a:rPr lang="en-US" sz="1700" b="1" dirty="0"/>
              <a:t>coverage</a:t>
            </a:r>
            <a:r>
              <a:rPr lang="en-US" sz="1700" dirty="0"/>
              <a:t> (if you do not follow the procedure you won’t be covered by accidental insurance of the University);</a:t>
            </a:r>
          </a:p>
          <a:p>
            <a:pPr algn="just">
              <a:lnSpc>
                <a:spcPct val="100000"/>
              </a:lnSpc>
              <a:spcBef>
                <a:spcPts val="600"/>
              </a:spcBef>
              <a:buFontTx/>
              <a:buChar char="-"/>
            </a:pPr>
            <a:r>
              <a:rPr lang="it-IT" sz="1700" dirty="0"/>
              <a:t>to </a:t>
            </a:r>
            <a:r>
              <a:rPr lang="it-IT" sz="1700" dirty="0" err="1"/>
              <a:t>notify</a:t>
            </a:r>
            <a:r>
              <a:rPr lang="it-IT" sz="1700" dirty="0"/>
              <a:t> </a:t>
            </a:r>
            <a:r>
              <a:rPr lang="en-US" sz="1700" dirty="0"/>
              <a:t>the relevant offices </a:t>
            </a:r>
            <a:r>
              <a:rPr lang="it-IT" sz="1700" dirty="0"/>
              <a:t>of </a:t>
            </a:r>
            <a:r>
              <a:rPr lang="it-IT" sz="1700" dirty="0" err="1"/>
              <a:t>your</a:t>
            </a:r>
            <a:r>
              <a:rPr lang="it-IT" sz="1700" dirty="0"/>
              <a:t> </a:t>
            </a:r>
            <a:r>
              <a:rPr lang="it-IT" sz="1700" dirty="0" err="1"/>
              <a:t>absence</a:t>
            </a:r>
            <a:r>
              <a:rPr lang="it-IT" sz="1700" dirty="0"/>
              <a:t>;</a:t>
            </a:r>
          </a:p>
          <a:p>
            <a:pPr algn="just">
              <a:lnSpc>
                <a:spcPct val="100000"/>
              </a:lnSpc>
              <a:spcBef>
                <a:spcPts val="600"/>
              </a:spcBef>
              <a:buFontTx/>
              <a:buChar char="-"/>
            </a:pPr>
            <a:r>
              <a:rPr lang="en-US" sz="1700" dirty="0"/>
              <a:t>to be </a:t>
            </a:r>
            <a:r>
              <a:rPr lang="en-US" sz="1700" b="1" dirty="0"/>
              <a:t>reimbursed </a:t>
            </a:r>
            <a:r>
              <a:rPr lang="en-US" sz="1700" dirty="0"/>
              <a:t>(where applicable).</a:t>
            </a:r>
          </a:p>
          <a:p>
            <a:pPr marL="0" indent="0" algn="just">
              <a:lnSpc>
                <a:spcPct val="100000"/>
              </a:lnSpc>
              <a:spcBef>
                <a:spcPts val="600"/>
              </a:spcBef>
              <a:buNone/>
            </a:pPr>
            <a:r>
              <a:rPr lang="it-IT" sz="1700" dirty="0" err="1"/>
              <a:t>These</a:t>
            </a:r>
            <a:r>
              <a:rPr lang="it-IT" sz="1700" dirty="0"/>
              <a:t> rules are </a:t>
            </a:r>
            <a:r>
              <a:rPr lang="it-IT" sz="1700" dirty="0" err="1"/>
              <a:t>valid</a:t>
            </a:r>
            <a:r>
              <a:rPr lang="it-IT" sz="1700" dirty="0"/>
              <a:t> for the </a:t>
            </a:r>
            <a:r>
              <a:rPr lang="it-IT" sz="1700" dirty="0" err="1"/>
              <a:t>entire</a:t>
            </a:r>
            <a:r>
              <a:rPr lang="it-IT" sz="1700" dirty="0"/>
              <a:t> duration of </a:t>
            </a:r>
            <a:r>
              <a:rPr lang="it-IT" sz="1700" dirty="0" err="1"/>
              <a:t>your</a:t>
            </a:r>
            <a:r>
              <a:rPr lang="it-IT" sz="1700" dirty="0"/>
              <a:t> PhD, </a:t>
            </a:r>
            <a:r>
              <a:rPr lang="it-IT" sz="1700" b="1" dirty="0"/>
              <a:t>from </a:t>
            </a:r>
            <a:r>
              <a:rPr lang="it-IT" sz="1700" b="1" dirty="0" err="1"/>
              <a:t>your</a:t>
            </a:r>
            <a:r>
              <a:rPr lang="it-IT" sz="1700" b="1" dirty="0"/>
              <a:t> start date </a:t>
            </a:r>
            <a:r>
              <a:rPr lang="it-IT" sz="1700" b="1" dirty="0" err="1"/>
              <a:t>until</a:t>
            </a:r>
            <a:r>
              <a:rPr lang="it-IT" sz="1700" b="1" dirty="0"/>
              <a:t> </a:t>
            </a:r>
            <a:r>
              <a:rPr lang="it-IT" sz="1700" b="1" dirty="0" err="1"/>
              <a:t>your</a:t>
            </a:r>
            <a:r>
              <a:rPr lang="it-IT" sz="1700" b="1" dirty="0"/>
              <a:t> PhD </a:t>
            </a:r>
            <a:r>
              <a:rPr lang="it-IT" sz="1700" b="1" dirty="0" err="1"/>
              <a:t>thesis</a:t>
            </a:r>
            <a:r>
              <a:rPr lang="it-IT" sz="1700" b="1" dirty="0"/>
              <a:t> </a:t>
            </a:r>
            <a:r>
              <a:rPr lang="it-IT" sz="1700" b="1" dirty="0" err="1"/>
              <a:t>discussion</a:t>
            </a:r>
            <a:r>
              <a:rPr lang="it-IT" sz="1700" dirty="0"/>
              <a:t>.</a:t>
            </a:r>
          </a:p>
          <a:p>
            <a:pPr marL="0" indent="0" algn="just">
              <a:lnSpc>
                <a:spcPct val="100000"/>
              </a:lnSpc>
              <a:spcBef>
                <a:spcPts val="600"/>
              </a:spcBef>
              <a:buNone/>
            </a:pPr>
            <a:r>
              <a:rPr lang="it-IT" sz="1700" dirty="0" err="1"/>
              <a:t>Please</a:t>
            </a:r>
            <a:r>
              <a:rPr lang="it-IT" sz="1700" dirty="0"/>
              <a:t> note: </a:t>
            </a:r>
            <a:r>
              <a:rPr lang="it-IT" sz="1700" i="1" dirty="0"/>
              <a:t>no </a:t>
            </a:r>
            <a:r>
              <a:rPr lang="it-IT" sz="1700" i="1" dirty="0" err="1"/>
              <a:t>reimbursements</a:t>
            </a:r>
            <a:r>
              <a:rPr lang="it-IT" sz="1700" i="1" dirty="0"/>
              <a:t> </a:t>
            </a:r>
            <a:r>
              <a:rPr lang="it-IT" sz="1700" i="1" dirty="0" err="1"/>
              <a:t>allowed</a:t>
            </a:r>
            <a:r>
              <a:rPr lang="it-IT" sz="1700" i="1" dirty="0"/>
              <a:t> </a:t>
            </a:r>
            <a:r>
              <a:rPr lang="it-IT" sz="1700" i="1" dirty="0" err="1"/>
              <a:t>if</a:t>
            </a:r>
            <a:r>
              <a:rPr lang="it-IT" sz="1700" i="1" dirty="0"/>
              <a:t> the </a:t>
            </a:r>
            <a:r>
              <a:rPr lang="it-IT" sz="1700" i="1" dirty="0" err="1"/>
              <a:t>destination</a:t>
            </a:r>
            <a:r>
              <a:rPr lang="it-IT" sz="1700" i="1" dirty="0"/>
              <a:t> of </a:t>
            </a:r>
            <a:r>
              <a:rPr lang="it-IT" sz="1700" i="1" dirty="0" err="1"/>
              <a:t>your</a:t>
            </a:r>
            <a:r>
              <a:rPr lang="it-IT" sz="1700" i="1" dirty="0"/>
              <a:t> trip </a:t>
            </a:r>
            <a:r>
              <a:rPr lang="it-IT" sz="1700" i="1" dirty="0" err="1"/>
              <a:t>coincides</a:t>
            </a:r>
            <a:r>
              <a:rPr lang="it-IT" sz="1700" i="1" dirty="0"/>
              <a:t> with the </a:t>
            </a:r>
            <a:r>
              <a:rPr lang="it-IT" sz="1700" i="1" dirty="0" err="1"/>
              <a:t>municipality</a:t>
            </a:r>
            <a:r>
              <a:rPr lang="it-IT" sz="1700" i="1" dirty="0"/>
              <a:t> </a:t>
            </a:r>
            <a:r>
              <a:rPr lang="it-IT" sz="1700" i="1" dirty="0" err="1"/>
              <a:t>where</a:t>
            </a:r>
            <a:r>
              <a:rPr lang="it-IT" sz="1700" i="1" dirty="0"/>
              <a:t> </a:t>
            </a:r>
            <a:r>
              <a:rPr lang="it-IT" sz="1700" i="1" dirty="0" err="1"/>
              <a:t>you</a:t>
            </a:r>
            <a:r>
              <a:rPr lang="it-IT" sz="1700" i="1" dirty="0"/>
              <a:t> </a:t>
            </a:r>
            <a:r>
              <a:rPr lang="it-IT" sz="1700" i="1" dirty="0" err="1"/>
              <a:t>have</a:t>
            </a:r>
            <a:r>
              <a:rPr lang="it-IT" sz="1700" i="1" dirty="0"/>
              <a:t> </a:t>
            </a:r>
            <a:r>
              <a:rPr lang="it-IT" sz="1700" i="1" dirty="0" err="1"/>
              <a:t>your</a:t>
            </a:r>
            <a:r>
              <a:rPr lang="it-IT" sz="1700" i="1" dirty="0"/>
              <a:t> </a:t>
            </a:r>
            <a:r>
              <a:rPr lang="it-IT" sz="1700" i="1" dirty="0" err="1"/>
              <a:t>official</a:t>
            </a:r>
            <a:r>
              <a:rPr lang="it-IT" sz="1700" i="1" dirty="0"/>
              <a:t> residence.</a:t>
            </a:r>
          </a:p>
          <a:p>
            <a:pPr marL="0" indent="0" algn="just">
              <a:lnSpc>
                <a:spcPct val="100000"/>
              </a:lnSpc>
              <a:spcBef>
                <a:spcPts val="600"/>
              </a:spcBef>
              <a:buNone/>
            </a:pPr>
            <a:r>
              <a:rPr lang="it-IT" sz="1700" dirty="0" err="1"/>
              <a:t>If</a:t>
            </a:r>
            <a:r>
              <a:rPr lang="it-IT" sz="1700" dirty="0"/>
              <a:t> the research activity </a:t>
            </a:r>
            <a:r>
              <a:rPr lang="it-IT" sz="1700" dirty="0" err="1"/>
              <a:t>is</a:t>
            </a:r>
            <a:r>
              <a:rPr lang="it-IT" sz="1700" dirty="0"/>
              <a:t> </a:t>
            </a:r>
            <a:r>
              <a:rPr lang="it-IT" sz="1700" dirty="0" err="1"/>
              <a:t>abroad</a:t>
            </a:r>
            <a:r>
              <a:rPr lang="it-IT" sz="1700" dirty="0"/>
              <a:t> for ≥ 1 mo. remember </a:t>
            </a:r>
            <a:r>
              <a:rPr lang="it-IT" sz="1700" dirty="0" err="1"/>
              <a:t>that</a:t>
            </a:r>
            <a:r>
              <a:rPr lang="it-IT" sz="1700" dirty="0"/>
              <a:t> </a:t>
            </a:r>
            <a:r>
              <a:rPr lang="it-IT" sz="1700" dirty="0" err="1"/>
              <a:t>you</a:t>
            </a:r>
            <a:r>
              <a:rPr lang="it-IT" sz="1700" dirty="0"/>
              <a:t> are </a:t>
            </a:r>
            <a:r>
              <a:rPr lang="it-IT" sz="1700" dirty="0" err="1"/>
              <a:t>eligible</a:t>
            </a:r>
            <a:r>
              <a:rPr lang="it-IT" sz="1700" dirty="0"/>
              <a:t> for a </a:t>
            </a:r>
            <a:r>
              <a:rPr lang="it-IT" sz="1700" b="1" dirty="0"/>
              <a:t>50% grant increase </a:t>
            </a:r>
            <a:r>
              <a:rPr lang="it-IT" sz="1700" dirty="0"/>
              <a:t>(</a:t>
            </a:r>
            <a:r>
              <a:rPr lang="it-IT" sz="1700" dirty="0">
                <a:hlinkClick r:id="rId2"/>
              </a:rPr>
              <a:t>https://www.unitn.it/en/node/2004</a:t>
            </a:r>
            <a:r>
              <a:rPr lang="it-IT" sz="1700" dirty="0"/>
              <a:t>). </a:t>
            </a:r>
            <a:r>
              <a:rPr lang="en-US" sz="1700" dirty="0"/>
              <a:t>For periods abroad lasting 3 months or more,</a:t>
            </a:r>
            <a:r>
              <a:rPr lang="en-US" sz="1700" b="1" dirty="0"/>
              <a:t> </a:t>
            </a:r>
            <a:r>
              <a:rPr lang="en-US" sz="1700" dirty="0"/>
              <a:t>you can get 60% of the 50% grant increase in advance (advance payment). </a:t>
            </a:r>
          </a:p>
          <a:p>
            <a:pPr marL="0" lvl="0" indent="0" algn="just">
              <a:lnSpc>
                <a:spcPct val="100000"/>
              </a:lnSpc>
              <a:spcBef>
                <a:spcPts val="600"/>
              </a:spcBef>
              <a:buNone/>
            </a:pPr>
            <a:endParaRPr lang="en-US" sz="1700" dirty="0"/>
          </a:p>
          <a:p>
            <a:pPr marL="0" lvl="0" indent="0" algn="just">
              <a:lnSpc>
                <a:spcPct val="100000"/>
              </a:lnSpc>
              <a:spcBef>
                <a:spcPts val="600"/>
              </a:spcBef>
              <a:buNone/>
            </a:pPr>
            <a:r>
              <a:rPr lang="en-US" sz="1700" dirty="0"/>
              <a:t>At least 4 weeks before departure or payment of conference registration, you must request your Supervisor’s approval (see </a:t>
            </a:r>
            <a:r>
              <a:rPr lang="en-US" sz="1700" i="1" dirty="0"/>
              <a:t>Supervisor approval instructions </a:t>
            </a:r>
            <a:r>
              <a:rPr lang="en-US" sz="1700" dirty="0"/>
              <a:t>step). Then you may enter an </a:t>
            </a:r>
            <a:r>
              <a:rPr lang="en-US" sz="1700" b="1" dirty="0"/>
              <a:t>online travel authorization request </a:t>
            </a:r>
            <a:r>
              <a:rPr lang="en-US" sz="1700" dirty="0"/>
              <a:t>(</a:t>
            </a:r>
            <a:r>
              <a:rPr lang="en-US" sz="1700" dirty="0" err="1"/>
              <a:t>Gestione</a:t>
            </a:r>
            <a:r>
              <a:rPr lang="en-US" sz="1700" dirty="0"/>
              <a:t> </a:t>
            </a:r>
            <a:r>
              <a:rPr lang="en-US" sz="1700" dirty="0" err="1"/>
              <a:t>Trasferte</a:t>
            </a:r>
            <a:r>
              <a:rPr lang="en-US" sz="1700" dirty="0"/>
              <a:t>/</a:t>
            </a:r>
            <a:r>
              <a:rPr lang="en-US" sz="1700" i="1" dirty="0"/>
              <a:t>E-travel</a:t>
            </a:r>
            <a:r>
              <a:rPr lang="en-US" sz="1700" dirty="0"/>
              <a:t>). If the stay is longer than 3 days you can ask for an advance payment of the estimated costs concerning food, lodging and travel. A maximum of 75% of the total amount will be paid out by sending the request at least 10 days before the start of the trip, so that the advance is paid before departure. Should you be in your 4</a:t>
            </a:r>
            <a:r>
              <a:rPr lang="en-US" sz="1700" baseline="30000" dirty="0"/>
              <a:t>th</a:t>
            </a:r>
            <a:r>
              <a:rPr lang="en-US" sz="1700" dirty="0"/>
              <a:t> year you may only get 50% advance on what you declare in the advance payment section of the travel authorization request.</a:t>
            </a:r>
          </a:p>
        </p:txBody>
      </p:sp>
      <p:pic>
        <p:nvPicPr>
          <p:cNvPr id="4" name="Immagine 2" descr="Descrizione: J:\DDSS-Dottorati\Città\DOTTORATI\UTILITIES\Loghi\eng_bg_2r_uni.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98185" y="122210"/>
            <a:ext cx="2402736" cy="649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20135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72897" y="1019474"/>
            <a:ext cx="11689804" cy="5565884"/>
          </a:xfrm>
        </p:spPr>
        <p:txBody>
          <a:bodyPr>
            <a:noAutofit/>
          </a:bodyPr>
          <a:lstStyle/>
          <a:p>
            <a:pPr marL="0" indent="0" algn="just">
              <a:lnSpc>
                <a:spcPct val="100000"/>
              </a:lnSpc>
              <a:spcBef>
                <a:spcPts val="600"/>
              </a:spcBef>
              <a:buNone/>
            </a:pPr>
            <a:r>
              <a:rPr lang="en-US" sz="1700" b="1" dirty="0"/>
              <a:t>Trip authorizations cannot be granted retroactively</a:t>
            </a:r>
            <a:r>
              <a:rPr lang="en-US" sz="1700" dirty="0"/>
              <a:t>.</a:t>
            </a:r>
            <a:r>
              <a:rPr lang="en-US" sz="1700" b="1" dirty="0"/>
              <a:t> </a:t>
            </a:r>
            <a:r>
              <a:rPr lang="en-US" sz="1700" dirty="0"/>
              <a:t>You will not be reimbursed if the Travel Authorization Request is not entered before your departure and you will not be granted insurance in case of an accident.</a:t>
            </a:r>
          </a:p>
          <a:p>
            <a:pPr marL="0" indent="0" algn="just">
              <a:lnSpc>
                <a:spcPct val="100000"/>
              </a:lnSpc>
              <a:spcBef>
                <a:spcPts val="600"/>
              </a:spcBef>
              <a:buNone/>
            </a:pPr>
            <a:endParaRPr lang="en-US" sz="1700" dirty="0"/>
          </a:p>
          <a:p>
            <a:pPr marL="0" indent="0" algn="just">
              <a:lnSpc>
                <a:spcPct val="100000"/>
              </a:lnSpc>
              <a:spcBef>
                <a:spcPts val="600"/>
              </a:spcBef>
              <a:buNone/>
            </a:pPr>
            <a:r>
              <a:rPr lang="en-US" sz="1700" dirty="0"/>
              <a:t>The online Travel Reimbursement </a:t>
            </a:r>
            <a:r>
              <a:rPr lang="en-US" sz="1700" i="1" dirty="0" err="1"/>
              <a:t>Liquidazione</a:t>
            </a:r>
            <a:r>
              <a:rPr lang="en-US" sz="1700" dirty="0"/>
              <a:t> form and original receipts must be delivered </a:t>
            </a:r>
            <a:r>
              <a:rPr lang="en-US" sz="1700" b="1" dirty="0"/>
              <a:t>within 30 days after you return from the trip</a:t>
            </a:r>
            <a:r>
              <a:rPr lang="en-US" sz="1700" dirty="0"/>
              <a:t>. Submit your Travel Reimbursement Request by clicking on the ‘L’ next to your pre-authorized trip in </a:t>
            </a:r>
            <a:r>
              <a:rPr lang="en-US" sz="1700" dirty="0" err="1"/>
              <a:t>Gestione</a:t>
            </a:r>
            <a:r>
              <a:rPr lang="en-US" sz="1700" dirty="0"/>
              <a:t> </a:t>
            </a:r>
            <a:r>
              <a:rPr lang="en-US" sz="1700" dirty="0" err="1"/>
              <a:t>Trasferte</a:t>
            </a:r>
            <a:r>
              <a:rPr lang="en-US" sz="1700" dirty="0"/>
              <a:t>/</a:t>
            </a:r>
            <a:r>
              <a:rPr lang="en-US" sz="1700" i="1" dirty="0"/>
              <a:t>E-travel</a:t>
            </a:r>
            <a:r>
              <a:rPr lang="en-US" sz="1700" dirty="0"/>
              <a:t>, and mail the original receipts to </a:t>
            </a:r>
            <a:r>
              <a:rPr lang="en-US" sz="1700" i="1" dirty="0" err="1"/>
              <a:t>Servizi</a:t>
            </a:r>
            <a:r>
              <a:rPr lang="en-US" sz="1700" i="1" dirty="0"/>
              <a:t> </a:t>
            </a:r>
            <a:r>
              <a:rPr lang="en-US" sz="1700" i="1" dirty="0" err="1"/>
              <a:t>Amministrativi</a:t>
            </a:r>
            <a:r>
              <a:rPr lang="en-US" sz="1700" i="1" dirty="0"/>
              <a:t> </a:t>
            </a:r>
            <a:r>
              <a:rPr lang="en-US" sz="1700" i="1" dirty="0" err="1"/>
              <a:t>Contabili</a:t>
            </a:r>
            <a:r>
              <a:rPr lang="en-US" sz="1700" i="1" dirty="0"/>
              <a:t> – </a:t>
            </a:r>
            <a:r>
              <a:rPr lang="en-US" sz="1700" i="1" dirty="0" err="1"/>
              <a:t>Rovereto</a:t>
            </a:r>
            <a:r>
              <a:rPr lang="en-US" sz="1700" i="1" dirty="0"/>
              <a:t>, Palazzo </a:t>
            </a:r>
            <a:r>
              <a:rPr lang="en-US" sz="1700" i="1" dirty="0" err="1"/>
              <a:t>Piomarta</a:t>
            </a:r>
            <a:r>
              <a:rPr lang="en-US" sz="1700" dirty="0"/>
              <a:t>. </a:t>
            </a:r>
          </a:p>
          <a:p>
            <a:pPr marL="0" indent="0" algn="just">
              <a:lnSpc>
                <a:spcPct val="100000"/>
              </a:lnSpc>
              <a:spcBef>
                <a:spcPts val="600"/>
              </a:spcBef>
              <a:buNone/>
            </a:pPr>
            <a:endParaRPr lang="en-US" sz="1700" dirty="0"/>
          </a:p>
          <a:p>
            <a:pPr marL="0" indent="0" algn="just">
              <a:lnSpc>
                <a:spcPct val="100000"/>
              </a:lnSpc>
              <a:spcBef>
                <a:spcPts val="600"/>
              </a:spcBef>
              <a:buNone/>
            </a:pPr>
            <a:r>
              <a:rPr lang="en-US" sz="1700" dirty="0"/>
              <a:t>Eligible expenses to be claimed via </a:t>
            </a:r>
            <a:r>
              <a:rPr lang="en-US" sz="1700" dirty="0" err="1"/>
              <a:t>Gestione</a:t>
            </a:r>
            <a:r>
              <a:rPr lang="en-US" sz="1700" dirty="0"/>
              <a:t> </a:t>
            </a:r>
            <a:r>
              <a:rPr lang="en-US" sz="1700" dirty="0" err="1"/>
              <a:t>Trasferte</a:t>
            </a:r>
            <a:r>
              <a:rPr lang="en-US" sz="1700" dirty="0"/>
              <a:t>/</a:t>
            </a:r>
            <a:r>
              <a:rPr lang="en-US" sz="1700" i="1" dirty="0"/>
              <a:t>E-travel</a:t>
            </a:r>
            <a:r>
              <a:rPr lang="en-US" sz="1700" dirty="0"/>
              <a:t> are </a:t>
            </a:r>
            <a:r>
              <a:rPr lang="en-US" sz="1700" b="1" dirty="0"/>
              <a:t>travel, lodging and meals. </a:t>
            </a:r>
            <a:r>
              <a:rPr lang="en-US" sz="1700" dirty="0"/>
              <a:t>PhD students should use the cheapest possible means of transportation (i.e. economy class tickets). Lodging receipts must be in your name in order to be reimbursed. If you share your lodging, please ask for a separate receipt in your name. In the case of accommodation in an apartment (Airbnb), economic efficiency must be demonstrated by attaching an estimate of the cost of accommodation in a nearby hotel. </a:t>
            </a:r>
          </a:p>
          <a:p>
            <a:pPr marL="0" indent="0" algn="just">
              <a:lnSpc>
                <a:spcPct val="100000"/>
              </a:lnSpc>
              <a:spcBef>
                <a:spcPts val="600"/>
              </a:spcBef>
              <a:buNone/>
            </a:pPr>
            <a:endParaRPr lang="en-US" sz="1700" dirty="0"/>
          </a:p>
          <a:p>
            <a:pPr marL="0" indent="0" algn="just">
              <a:lnSpc>
                <a:spcPct val="100000"/>
              </a:lnSpc>
              <a:spcBef>
                <a:spcPts val="600"/>
              </a:spcBef>
              <a:buNone/>
            </a:pPr>
            <a:r>
              <a:rPr lang="en-US" sz="1700" dirty="0"/>
              <a:t>In case of </a:t>
            </a:r>
            <a:r>
              <a:rPr lang="en-US" sz="1700" b="1" dirty="0"/>
              <a:t>early departure or postponed return</a:t>
            </a:r>
            <a:r>
              <a:rPr lang="en-US" sz="1700" dirty="0"/>
              <a:t>, refunds of any kind are not allowed except for the cost of the trip. It is up to the interested party to present adequate documentation for the economic comparison of travel costs on the two dates. The Administration will proceed to reimburse the lower cost. </a:t>
            </a:r>
            <a:r>
              <a:rPr lang="en-US" sz="1700" b="1" dirty="0"/>
              <a:t>In the absence of such evidence, the reimbursement is not admissible</a:t>
            </a:r>
            <a:r>
              <a:rPr lang="en-US" sz="1700" dirty="0"/>
              <a:t>. The documentation for the comparison must be requested when booking the tickets in order to make the costs comparable. No other reimbursements are allowed (meals, overnight stay, local transport, etc.) on extension and/or advance days. </a:t>
            </a:r>
          </a:p>
        </p:txBody>
      </p:sp>
      <p:pic>
        <p:nvPicPr>
          <p:cNvPr id="4" name="Immagine 2" descr="Descrizione: J:\DDSS-Dottorati\Città\DOTTORATI\UTILITIES\Loghi\eng_bg_2r_un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06574" y="122210"/>
            <a:ext cx="2433766" cy="657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olo 1"/>
          <p:cNvSpPr txBox="1">
            <a:spLocks/>
          </p:cNvSpPr>
          <p:nvPr/>
        </p:nvSpPr>
        <p:spPr>
          <a:xfrm>
            <a:off x="150302" y="356736"/>
            <a:ext cx="9429925" cy="127911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it-IT" sz="3600" b="1" dirty="0"/>
          </a:p>
        </p:txBody>
      </p:sp>
      <p:sp>
        <p:nvSpPr>
          <p:cNvPr id="7" name="Titolo 1"/>
          <p:cNvSpPr>
            <a:spLocks noGrp="1"/>
          </p:cNvSpPr>
          <p:nvPr>
            <p:ph type="title"/>
          </p:nvPr>
        </p:nvSpPr>
        <p:spPr>
          <a:xfrm>
            <a:off x="210551" y="174173"/>
            <a:ext cx="9370503" cy="706671"/>
          </a:xfrm>
        </p:spPr>
        <p:txBody>
          <a:bodyPr>
            <a:normAutofit/>
          </a:bodyPr>
          <a:lstStyle/>
          <a:p>
            <a:pPr algn="ctr"/>
            <a:r>
              <a:rPr lang="en-US" sz="3600" b="1" dirty="0"/>
              <a:t>Research activities carried out in Italy or abroad - 2</a:t>
            </a:r>
            <a:endParaRPr lang="it-IT" sz="3600" b="1" dirty="0"/>
          </a:p>
        </p:txBody>
      </p:sp>
    </p:spTree>
    <p:extLst>
      <p:ext uri="{BB962C8B-B14F-4D97-AF65-F5344CB8AC3E}">
        <p14:creationId xmlns:p14="http://schemas.microsoft.com/office/powerpoint/2010/main" val="182606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43949" y="996295"/>
            <a:ext cx="11358693" cy="5635414"/>
          </a:xfrm>
        </p:spPr>
        <p:txBody>
          <a:bodyPr>
            <a:noAutofit/>
          </a:bodyPr>
          <a:lstStyle/>
          <a:p>
            <a:pPr marL="0" indent="0" algn="just">
              <a:lnSpc>
                <a:spcPct val="100000"/>
              </a:lnSpc>
              <a:spcBef>
                <a:spcPts val="600"/>
              </a:spcBef>
              <a:spcAft>
                <a:spcPts val="600"/>
              </a:spcAft>
              <a:buNone/>
            </a:pPr>
            <a:r>
              <a:rPr lang="en-US" sz="1700" b="1" dirty="0"/>
              <a:t>TO DO</a:t>
            </a:r>
          </a:p>
          <a:p>
            <a:pPr marL="0" indent="0" algn="just">
              <a:lnSpc>
                <a:spcPct val="100000"/>
              </a:lnSpc>
              <a:spcBef>
                <a:spcPts val="600"/>
              </a:spcBef>
              <a:spcAft>
                <a:spcPts val="600"/>
              </a:spcAft>
              <a:buNone/>
            </a:pPr>
            <a:r>
              <a:rPr lang="en-US" sz="1700" b="1" u="sng" dirty="0"/>
              <a:t>Before leaving</a:t>
            </a:r>
            <a:r>
              <a:rPr lang="en-US" sz="1700" dirty="0"/>
              <a:t>: should you have any doubts check in with Leah and read the </a:t>
            </a:r>
            <a:r>
              <a:rPr lang="en-US" sz="1700" u="sng" dirty="0">
                <a:hlinkClick r:id="rId2"/>
              </a:rPr>
              <a:t>Regolamento per le </a:t>
            </a:r>
            <a:r>
              <a:rPr lang="en-US" sz="1700" u="sng" dirty="0" err="1">
                <a:hlinkClick r:id="rId2"/>
              </a:rPr>
              <a:t>missioni</a:t>
            </a:r>
            <a:r>
              <a:rPr lang="en-US" sz="1700" dirty="0"/>
              <a:t> (in particular, the maximum expenses allowed for PhD students) carefully. Then, the Travel Authorization Request (“</a:t>
            </a:r>
            <a:r>
              <a:rPr lang="en-US" sz="1700" i="1" dirty="0" err="1"/>
              <a:t>Richiesta</a:t>
            </a:r>
            <a:r>
              <a:rPr lang="en-US" sz="1700" i="1" dirty="0"/>
              <a:t> </a:t>
            </a:r>
            <a:r>
              <a:rPr lang="en-US" sz="1700" i="1" dirty="0" err="1"/>
              <a:t>Autorizzazione</a:t>
            </a:r>
            <a:r>
              <a:rPr lang="en-US" sz="1700" i="1" dirty="0"/>
              <a:t> </a:t>
            </a:r>
            <a:r>
              <a:rPr lang="en-US" sz="1700" i="1" dirty="0" err="1"/>
              <a:t>Missione</a:t>
            </a:r>
            <a:r>
              <a:rPr lang="en-US" sz="1700" dirty="0"/>
              <a:t>”) must be submitted using the online “Authorization” form (login to your personal account “</a:t>
            </a:r>
            <a:r>
              <a:rPr lang="en-US" sz="1700" i="1" dirty="0" err="1"/>
              <a:t>MyUnitn</a:t>
            </a:r>
            <a:r>
              <a:rPr lang="en-US" sz="1700" dirty="0"/>
              <a:t>” and click on “</a:t>
            </a:r>
            <a:r>
              <a:rPr lang="en-US" sz="1700" i="1" dirty="0"/>
              <a:t>E-travel</a:t>
            </a:r>
            <a:r>
              <a:rPr lang="en-US" sz="1700" dirty="0"/>
              <a:t>”) and send for approval by the Center’s Director.</a:t>
            </a:r>
          </a:p>
          <a:p>
            <a:pPr marL="0" indent="0" algn="just">
              <a:lnSpc>
                <a:spcPct val="100000"/>
              </a:lnSpc>
              <a:spcBef>
                <a:spcPts val="600"/>
              </a:spcBef>
              <a:spcAft>
                <a:spcPts val="600"/>
              </a:spcAft>
              <a:buNone/>
            </a:pPr>
            <a:r>
              <a:rPr lang="en-US" sz="1700" dirty="0"/>
              <a:t>The online Travel Authorization Request must be filled out </a:t>
            </a:r>
            <a:r>
              <a:rPr lang="en-US" sz="1700" b="1" dirty="0"/>
              <a:t>even in case </a:t>
            </a:r>
            <a:r>
              <a:rPr lang="en-US" sz="1700" dirty="0"/>
              <a:t>of travels </a:t>
            </a:r>
            <a:r>
              <a:rPr lang="en-US" sz="1700" u="sng" dirty="0"/>
              <a:t>without reimbursement</a:t>
            </a:r>
            <a:r>
              <a:rPr lang="en-US" sz="1700" dirty="0"/>
              <a:t> (for example, the trip is funded by external institutions). In this case, you have to check the field “I don’t ask any reimbursement for this travel.” In case of cancellation/postponement of the trip (after you filled out the online form), you must delete the Travel Authorization Request.</a:t>
            </a:r>
          </a:p>
          <a:p>
            <a:pPr marL="0" indent="0" algn="just">
              <a:lnSpc>
                <a:spcPct val="100000"/>
              </a:lnSpc>
              <a:spcBef>
                <a:spcPts val="600"/>
              </a:spcBef>
              <a:spcAft>
                <a:spcPts val="600"/>
              </a:spcAft>
              <a:buNone/>
            </a:pPr>
            <a:r>
              <a:rPr lang="en-US" sz="1700" b="1" u="sng" dirty="0"/>
              <a:t>During the trip</a:t>
            </a:r>
            <a:r>
              <a:rPr lang="en-US" sz="1700" dirty="0"/>
              <a:t>: keep all the original tickets, receipts, invoices, boarding passes, etc. Credit card slips do not count as receipts!!! Just the </a:t>
            </a:r>
            <a:r>
              <a:rPr lang="en-US" sz="1700" i="1" dirty="0" err="1"/>
              <a:t>ricevuta</a:t>
            </a:r>
            <a:r>
              <a:rPr lang="en-US" sz="1700" i="1" dirty="0"/>
              <a:t> </a:t>
            </a:r>
            <a:r>
              <a:rPr lang="en-US" sz="1700" i="1" dirty="0" err="1"/>
              <a:t>parlante</a:t>
            </a:r>
            <a:r>
              <a:rPr lang="en-US" sz="1700" i="1" dirty="0"/>
              <a:t> </a:t>
            </a:r>
            <a:r>
              <a:rPr lang="en-US" sz="1700" dirty="0"/>
              <a:t>counts for reimbursement, meaning  the receipt with the itemized costs. </a:t>
            </a:r>
          </a:p>
          <a:p>
            <a:pPr marL="0" indent="0" algn="just">
              <a:lnSpc>
                <a:spcPct val="100000"/>
              </a:lnSpc>
              <a:spcBef>
                <a:spcPts val="600"/>
              </a:spcBef>
              <a:spcAft>
                <a:spcPts val="600"/>
              </a:spcAft>
              <a:buNone/>
            </a:pPr>
            <a:r>
              <a:rPr lang="en-US" sz="1700" b="1" u="sng" dirty="0"/>
              <a:t>Upon return</a:t>
            </a:r>
            <a:r>
              <a:rPr lang="en-US" sz="1700" dirty="0"/>
              <a:t>: within 30 days after returning fill out the Travel Reimbursement Request/“</a:t>
            </a:r>
            <a:r>
              <a:rPr lang="en-US" sz="1700" dirty="0" err="1"/>
              <a:t>Richiesta</a:t>
            </a:r>
            <a:r>
              <a:rPr lang="en-US" sz="1700" dirty="0"/>
              <a:t> </a:t>
            </a:r>
            <a:r>
              <a:rPr lang="en-US" sz="1700" dirty="0" err="1"/>
              <a:t>Liquidazione</a:t>
            </a:r>
            <a:r>
              <a:rPr lang="en-US" sz="1700" dirty="0"/>
              <a:t> </a:t>
            </a:r>
            <a:r>
              <a:rPr lang="en-US" sz="1700" dirty="0" err="1"/>
              <a:t>Missione</a:t>
            </a:r>
            <a:r>
              <a:rPr lang="en-US" sz="1700" dirty="0"/>
              <a:t>” online (with the description of the costs). </a:t>
            </a:r>
            <a:r>
              <a:rPr lang="it-IT" sz="1700" dirty="0" err="1"/>
              <a:t>Deliver</a:t>
            </a:r>
            <a:r>
              <a:rPr lang="it-IT" sz="1700" dirty="0"/>
              <a:t> the </a:t>
            </a:r>
            <a:r>
              <a:rPr lang="it-IT" sz="1700" dirty="0" err="1"/>
              <a:t>original</a:t>
            </a:r>
            <a:r>
              <a:rPr lang="it-IT" sz="1700" dirty="0"/>
              <a:t> </a:t>
            </a:r>
            <a:r>
              <a:rPr lang="it-IT" sz="1700" dirty="0" err="1"/>
              <a:t>documents</a:t>
            </a:r>
            <a:r>
              <a:rPr lang="it-IT" sz="1700" dirty="0"/>
              <a:t> (</a:t>
            </a:r>
            <a:r>
              <a:rPr lang="it-IT" sz="1700" dirty="0" err="1"/>
              <a:t>receipts</a:t>
            </a:r>
            <a:r>
              <a:rPr lang="it-IT" sz="1700" dirty="0"/>
              <a:t>, etc.) to Servizi amministrativi – contabili di Polo. </a:t>
            </a:r>
            <a:r>
              <a:rPr lang="en-US" sz="1700" dirty="0"/>
              <a:t>In case of reimbursements exceeding € 77,47, an amount of € 2,00 will be deducted due to legal stamp duties. </a:t>
            </a:r>
            <a:endParaRPr lang="it-IT" sz="1700" dirty="0"/>
          </a:p>
        </p:txBody>
      </p:sp>
      <p:pic>
        <p:nvPicPr>
          <p:cNvPr id="4" name="Immagine 2" descr="Descrizione: J:\DDSS-Dottorati\Città\DOTTORATI\UTILITIES\Loghi\eng_bg_2r_uni.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06574" y="122210"/>
            <a:ext cx="2433766" cy="657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olo 1"/>
          <p:cNvSpPr txBox="1">
            <a:spLocks/>
          </p:cNvSpPr>
          <p:nvPr/>
        </p:nvSpPr>
        <p:spPr>
          <a:xfrm>
            <a:off x="150302" y="356736"/>
            <a:ext cx="9429925" cy="127911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it-IT" sz="3600" b="1" dirty="0"/>
          </a:p>
        </p:txBody>
      </p:sp>
      <p:sp>
        <p:nvSpPr>
          <p:cNvPr id="7" name="Titolo 1"/>
          <p:cNvSpPr>
            <a:spLocks noGrp="1"/>
          </p:cNvSpPr>
          <p:nvPr>
            <p:ph type="title"/>
          </p:nvPr>
        </p:nvSpPr>
        <p:spPr>
          <a:xfrm>
            <a:off x="210551" y="140618"/>
            <a:ext cx="9370503" cy="782172"/>
          </a:xfrm>
        </p:spPr>
        <p:txBody>
          <a:bodyPr>
            <a:normAutofit/>
          </a:bodyPr>
          <a:lstStyle/>
          <a:p>
            <a:pPr algn="ctr"/>
            <a:r>
              <a:rPr lang="en-US" sz="3600" b="1" dirty="0"/>
              <a:t>Research activities carried out in Italy or abroad - 3</a:t>
            </a:r>
            <a:endParaRPr lang="it-IT" sz="3600" b="1" dirty="0"/>
          </a:p>
        </p:txBody>
      </p:sp>
    </p:spTree>
    <p:extLst>
      <p:ext uri="{BB962C8B-B14F-4D97-AF65-F5344CB8AC3E}">
        <p14:creationId xmlns:p14="http://schemas.microsoft.com/office/powerpoint/2010/main" val="1671270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10393" y="570452"/>
            <a:ext cx="9446003" cy="1325563"/>
          </a:xfrm>
        </p:spPr>
        <p:txBody>
          <a:bodyPr>
            <a:normAutofit/>
          </a:bodyPr>
          <a:lstStyle/>
          <a:p>
            <a:pPr algn="ctr"/>
            <a:r>
              <a:rPr lang="it-IT" sz="4000" b="1" dirty="0"/>
              <a:t>How to complete the Travel </a:t>
            </a:r>
            <a:r>
              <a:rPr lang="it-IT" sz="4000" b="1" dirty="0" err="1"/>
              <a:t>Authorization</a:t>
            </a:r>
            <a:r>
              <a:rPr lang="it-IT" sz="4000" b="1" dirty="0"/>
              <a:t> </a:t>
            </a:r>
            <a:r>
              <a:rPr lang="it-IT" sz="4000" b="1" dirty="0" err="1"/>
              <a:t>Request</a:t>
            </a:r>
            <a:endParaRPr lang="it-IT" sz="4000" b="1" dirty="0"/>
          </a:p>
        </p:txBody>
      </p:sp>
      <p:sp>
        <p:nvSpPr>
          <p:cNvPr id="3" name="Segnaposto contenuto 2"/>
          <p:cNvSpPr>
            <a:spLocks noGrp="1"/>
          </p:cNvSpPr>
          <p:nvPr>
            <p:ph idx="1"/>
          </p:nvPr>
        </p:nvSpPr>
        <p:spPr>
          <a:xfrm>
            <a:off x="553673" y="2491531"/>
            <a:ext cx="11165747" cy="3900880"/>
          </a:xfrm>
        </p:spPr>
        <p:txBody>
          <a:bodyPr>
            <a:normAutofit fontScale="77500" lnSpcReduction="20000"/>
          </a:bodyPr>
          <a:lstStyle/>
          <a:p>
            <a:pPr marL="0" indent="0" algn="just">
              <a:lnSpc>
                <a:spcPct val="120000"/>
              </a:lnSpc>
              <a:spcBef>
                <a:spcPts val="600"/>
              </a:spcBef>
              <a:buNone/>
            </a:pPr>
            <a:r>
              <a:rPr lang="it-IT" sz="3200" dirty="0"/>
              <a:t>The «Travel </a:t>
            </a:r>
            <a:r>
              <a:rPr lang="it-IT" sz="3200" dirty="0" err="1"/>
              <a:t>Authorization</a:t>
            </a:r>
            <a:r>
              <a:rPr lang="it-IT" sz="3200" dirty="0"/>
              <a:t> </a:t>
            </a:r>
            <a:r>
              <a:rPr lang="it-IT" sz="3200" dirty="0" err="1"/>
              <a:t>Request</a:t>
            </a:r>
            <a:r>
              <a:rPr lang="it-IT" sz="3200" dirty="0"/>
              <a:t>» in the </a:t>
            </a:r>
            <a:r>
              <a:rPr lang="en-US" sz="3200" dirty="0" err="1"/>
              <a:t>Gestione</a:t>
            </a:r>
            <a:r>
              <a:rPr lang="en-US" sz="3200" dirty="0"/>
              <a:t> </a:t>
            </a:r>
            <a:r>
              <a:rPr lang="en-US" sz="3200" dirty="0" err="1"/>
              <a:t>Trasferte</a:t>
            </a:r>
            <a:r>
              <a:rPr lang="en-US" sz="3200" dirty="0"/>
              <a:t>/</a:t>
            </a:r>
            <a:r>
              <a:rPr lang="en-US" sz="3200" i="1" dirty="0"/>
              <a:t>E-travel </a:t>
            </a:r>
            <a:r>
              <a:rPr lang="en-US" sz="3200" dirty="0"/>
              <a:t>needs to be complete and detailed, because s</a:t>
            </a:r>
            <a:r>
              <a:rPr lang="it-IT" sz="3200" dirty="0" err="1"/>
              <a:t>ome</a:t>
            </a:r>
            <a:r>
              <a:rPr lang="it-IT" sz="3200" dirty="0"/>
              <a:t> data of the </a:t>
            </a:r>
            <a:r>
              <a:rPr lang="it-IT" sz="3200" dirty="0" err="1"/>
              <a:t>trips</a:t>
            </a:r>
            <a:r>
              <a:rPr lang="it-IT" sz="3200" dirty="0"/>
              <a:t> of </a:t>
            </a:r>
            <a:r>
              <a:rPr lang="it-IT" sz="3200" dirty="0" err="1"/>
              <a:t>PhD</a:t>
            </a:r>
            <a:r>
              <a:rPr lang="it-IT" sz="3200" dirty="0"/>
              <a:t> </a:t>
            </a:r>
            <a:r>
              <a:rPr lang="it-IT" sz="3200" dirty="0" err="1"/>
              <a:t>students</a:t>
            </a:r>
            <a:r>
              <a:rPr lang="it-IT" sz="3200" dirty="0"/>
              <a:t> for </a:t>
            </a:r>
            <a:r>
              <a:rPr lang="it-IT" sz="3200" dirty="0" err="1"/>
              <a:t>each</a:t>
            </a:r>
            <a:r>
              <a:rPr lang="it-IT" sz="3200" dirty="0"/>
              <a:t> </a:t>
            </a:r>
            <a:r>
              <a:rPr lang="it-IT" sz="3200" dirty="0" err="1"/>
              <a:t>a.y</a:t>
            </a:r>
            <a:r>
              <a:rPr lang="it-IT" sz="3200" dirty="0"/>
              <a:t>. are </a:t>
            </a:r>
            <a:r>
              <a:rPr lang="it-IT" sz="3200" dirty="0" err="1"/>
              <a:t>requested</a:t>
            </a:r>
            <a:r>
              <a:rPr lang="it-IT" sz="3200" dirty="0"/>
              <a:t> for statistical purposes by the </a:t>
            </a:r>
            <a:r>
              <a:rPr lang="en-US" sz="3200" dirty="0"/>
              <a:t>Ministry of Education, University and Research</a:t>
            </a:r>
            <a:r>
              <a:rPr lang="it-IT" sz="3200" dirty="0"/>
              <a:t> (M.I.U.R.) and by the Italian Evaluation Agency (ANVUR). </a:t>
            </a:r>
            <a:r>
              <a:rPr lang="it-IT" sz="3200" dirty="0" err="1"/>
              <a:t>Therefore</a:t>
            </a:r>
            <a:r>
              <a:rPr lang="it-IT" sz="3200" dirty="0"/>
              <a:t> you must stick to the following instructions to fill out </a:t>
            </a:r>
            <a:r>
              <a:rPr lang="it-IT" sz="3200" dirty="0" err="1"/>
              <a:t>your</a:t>
            </a:r>
            <a:r>
              <a:rPr lang="it-IT" sz="3200" dirty="0"/>
              <a:t> </a:t>
            </a:r>
            <a:r>
              <a:rPr lang="it-IT" sz="3200" b="1" dirty="0"/>
              <a:t>Travel </a:t>
            </a:r>
            <a:r>
              <a:rPr lang="it-IT" sz="3200" b="1" dirty="0" err="1"/>
              <a:t>Authorization</a:t>
            </a:r>
            <a:r>
              <a:rPr lang="it-IT" sz="3200" b="1" dirty="0"/>
              <a:t> </a:t>
            </a:r>
            <a:r>
              <a:rPr lang="it-IT" sz="3200" b="1" dirty="0" err="1"/>
              <a:t>Request</a:t>
            </a:r>
            <a:r>
              <a:rPr lang="it-IT" sz="3200" b="1" dirty="0"/>
              <a:t> </a:t>
            </a:r>
            <a:r>
              <a:rPr lang="it-IT" sz="3200" dirty="0" err="1"/>
              <a:t>correctly</a:t>
            </a:r>
            <a:r>
              <a:rPr lang="it-IT" sz="3200" dirty="0"/>
              <a:t>.</a:t>
            </a:r>
          </a:p>
          <a:p>
            <a:pPr marL="0" indent="0" algn="just">
              <a:lnSpc>
                <a:spcPct val="120000"/>
              </a:lnSpc>
              <a:spcBef>
                <a:spcPts val="600"/>
              </a:spcBef>
              <a:buNone/>
            </a:pPr>
            <a:endParaRPr lang="it-IT" sz="3200" dirty="0"/>
          </a:p>
          <a:p>
            <a:pPr marL="0" indent="0" algn="just">
              <a:lnSpc>
                <a:spcPct val="120000"/>
              </a:lnSpc>
              <a:spcBef>
                <a:spcPts val="600"/>
              </a:spcBef>
              <a:buNone/>
            </a:pPr>
            <a:r>
              <a:rPr lang="it-IT" sz="3200" dirty="0"/>
              <a:t>1. Login to My UNITN</a:t>
            </a:r>
          </a:p>
          <a:p>
            <a:pPr marL="0" indent="0" algn="just">
              <a:lnSpc>
                <a:spcPct val="120000"/>
              </a:lnSpc>
              <a:spcBef>
                <a:spcPts val="600"/>
              </a:spcBef>
              <a:buNone/>
            </a:pPr>
            <a:r>
              <a:rPr lang="it-IT" sz="3200" dirty="0"/>
              <a:t>2. Locate the Gestione trasferte (</a:t>
            </a:r>
            <a:r>
              <a:rPr lang="it-IT" sz="3200" i="1" dirty="0"/>
              <a:t>E-travel) </a:t>
            </a:r>
            <a:r>
              <a:rPr lang="it-IT" sz="3200" dirty="0"/>
              <a:t>widget and click on it.</a:t>
            </a:r>
          </a:p>
          <a:p>
            <a:pPr algn="just"/>
            <a:endParaRPr lang="it-IT" dirty="0"/>
          </a:p>
        </p:txBody>
      </p:sp>
      <p:pic>
        <p:nvPicPr>
          <p:cNvPr id="4" name="Immagine 2" descr="Descrizione: J:\DDSS-Dottorati\Città\DOTTORATI\UTILITIES\Loghi\eng_bg_2r_un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53335" y="122211"/>
            <a:ext cx="2247585" cy="607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5499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2" descr="Descrizione: J:\DDSS-Dottorati\Città\DOTTORATI\UTILITIES\Loghi\eng_bg_2r_un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53335" y="122211"/>
            <a:ext cx="2247585" cy="607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olo 1"/>
          <p:cNvSpPr>
            <a:spLocks noGrp="1"/>
          </p:cNvSpPr>
          <p:nvPr>
            <p:ph type="title"/>
          </p:nvPr>
        </p:nvSpPr>
        <p:spPr>
          <a:xfrm>
            <a:off x="310393" y="166167"/>
            <a:ext cx="9446003" cy="1092133"/>
          </a:xfrm>
        </p:spPr>
        <p:txBody>
          <a:bodyPr>
            <a:normAutofit fontScale="90000"/>
          </a:bodyPr>
          <a:lstStyle/>
          <a:p>
            <a:pPr algn="ctr"/>
            <a:r>
              <a:rPr lang="it-IT" sz="4000" b="1" dirty="0"/>
              <a:t>How to complete the online </a:t>
            </a:r>
            <a:br>
              <a:rPr lang="it-IT" sz="4000" b="1" dirty="0"/>
            </a:br>
            <a:r>
              <a:rPr lang="it-IT" sz="4000" b="1" dirty="0"/>
              <a:t>Travel </a:t>
            </a:r>
            <a:r>
              <a:rPr lang="it-IT" sz="4000" b="1" dirty="0" err="1"/>
              <a:t>Authorization</a:t>
            </a:r>
            <a:r>
              <a:rPr lang="it-IT" sz="4000" b="1" dirty="0"/>
              <a:t> </a:t>
            </a:r>
            <a:r>
              <a:rPr lang="it-IT" sz="4000" b="1" dirty="0" err="1"/>
              <a:t>Request</a:t>
            </a:r>
            <a:endParaRPr lang="it-IT" sz="4000" b="1" dirty="0"/>
          </a:p>
        </p:txBody>
      </p:sp>
      <p:pic>
        <p:nvPicPr>
          <p:cNvPr id="16" name="Picture 15">
            <a:extLst>
              <a:ext uri="{FF2B5EF4-FFF2-40B4-BE49-F238E27FC236}">
                <a16:creationId xmlns:a16="http://schemas.microsoft.com/office/drawing/2014/main" id="{3AC1CF12-D8DC-45A9-80C0-BD9640470C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506" y="1399962"/>
            <a:ext cx="10902503" cy="5342156"/>
          </a:xfrm>
          <a:prstGeom prst="rect">
            <a:avLst/>
          </a:prstGeom>
        </p:spPr>
      </p:pic>
      <p:sp>
        <p:nvSpPr>
          <p:cNvPr id="14" name="Freccia a sinistra 6">
            <a:extLst>
              <a:ext uri="{FF2B5EF4-FFF2-40B4-BE49-F238E27FC236}">
                <a16:creationId xmlns:a16="http://schemas.microsoft.com/office/drawing/2014/main" id="{70F6B3FF-8CA8-47CB-9325-9F20885A67D3}"/>
              </a:ext>
            </a:extLst>
          </p:cNvPr>
          <p:cNvSpPr/>
          <p:nvPr/>
        </p:nvSpPr>
        <p:spPr>
          <a:xfrm>
            <a:off x="3000392" y="5130867"/>
            <a:ext cx="4619608" cy="792088"/>
          </a:xfrm>
          <a:prstGeom prst="leftArrow">
            <a:avLst>
              <a:gd name="adj1" fmla="val 50000"/>
              <a:gd name="adj2" fmla="val 124137"/>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it-IT" dirty="0">
                <a:solidFill>
                  <a:prstClr val="white"/>
                </a:solidFill>
              </a:rPr>
              <a:t>Create a new Travel </a:t>
            </a:r>
            <a:r>
              <a:rPr lang="it-IT" dirty="0" err="1">
                <a:solidFill>
                  <a:prstClr val="white"/>
                </a:solidFill>
              </a:rPr>
              <a:t>Authorization</a:t>
            </a:r>
            <a:r>
              <a:rPr lang="it-IT" dirty="0">
                <a:solidFill>
                  <a:prstClr val="white"/>
                </a:solidFill>
              </a:rPr>
              <a:t> </a:t>
            </a:r>
            <a:r>
              <a:rPr lang="it-IT" dirty="0" err="1">
                <a:solidFill>
                  <a:prstClr val="white"/>
                </a:solidFill>
              </a:rPr>
              <a:t>Request</a:t>
            </a:r>
            <a:endParaRPr lang="it-IT" dirty="0">
              <a:solidFill>
                <a:prstClr val="white"/>
              </a:solidFill>
            </a:endParaRPr>
          </a:p>
        </p:txBody>
      </p:sp>
    </p:spTree>
    <p:extLst>
      <p:ext uri="{BB962C8B-B14F-4D97-AF65-F5344CB8AC3E}">
        <p14:creationId xmlns:p14="http://schemas.microsoft.com/office/powerpoint/2010/main" val="2342719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2" descr="Descrizione: J:\DDSS-Dottorati\Città\DOTTORATI\UTILITIES\Loghi\eng_bg_2r_un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53335" y="122211"/>
            <a:ext cx="2247585" cy="607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olo 1"/>
          <p:cNvSpPr>
            <a:spLocks noGrp="1"/>
          </p:cNvSpPr>
          <p:nvPr>
            <p:ph type="title"/>
          </p:nvPr>
        </p:nvSpPr>
        <p:spPr>
          <a:xfrm>
            <a:off x="166255" y="103910"/>
            <a:ext cx="9511145" cy="889120"/>
          </a:xfrm>
        </p:spPr>
        <p:txBody>
          <a:bodyPr>
            <a:normAutofit/>
          </a:bodyPr>
          <a:lstStyle/>
          <a:p>
            <a:pPr algn="ctr"/>
            <a:r>
              <a:rPr lang="it-IT" sz="3600" b="1" dirty="0"/>
              <a:t>APPLICANT DATA &gt; ROLE/POSITION</a:t>
            </a:r>
          </a:p>
        </p:txBody>
      </p:sp>
      <p:pic>
        <p:nvPicPr>
          <p:cNvPr id="19" name="Picture 18">
            <a:extLst>
              <a:ext uri="{FF2B5EF4-FFF2-40B4-BE49-F238E27FC236}">
                <a16:creationId xmlns:a16="http://schemas.microsoft.com/office/drawing/2014/main" id="{CB8CD167-F499-4B11-9F3C-4496CD5B48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507" y="1384184"/>
            <a:ext cx="11274984" cy="4908282"/>
          </a:xfrm>
          <a:prstGeom prst="rect">
            <a:avLst/>
          </a:prstGeom>
        </p:spPr>
      </p:pic>
      <p:sp>
        <p:nvSpPr>
          <p:cNvPr id="7" name="Freccia a sinistra 6"/>
          <p:cNvSpPr/>
          <p:nvPr/>
        </p:nvSpPr>
        <p:spPr>
          <a:xfrm>
            <a:off x="3934139" y="5134061"/>
            <a:ext cx="4731688" cy="1025031"/>
          </a:xfrm>
          <a:prstGeom prst="leftArrow">
            <a:avLst>
              <a:gd name="adj1" fmla="val 43787"/>
              <a:gd name="adj2" fmla="val 133881"/>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it-IT" dirty="0">
                <a:solidFill>
                  <a:prstClr val="white"/>
                </a:solidFill>
              </a:rPr>
              <a:t>Select </a:t>
            </a:r>
            <a:r>
              <a:rPr lang="it-IT" dirty="0" err="1">
                <a:solidFill>
                  <a:prstClr val="white"/>
                </a:solidFill>
              </a:rPr>
              <a:t>your</a:t>
            </a:r>
            <a:r>
              <a:rPr lang="it-IT" dirty="0">
                <a:solidFill>
                  <a:prstClr val="white"/>
                </a:solidFill>
              </a:rPr>
              <a:t> </a:t>
            </a:r>
            <a:r>
              <a:rPr lang="it-IT" dirty="0" err="1">
                <a:solidFill>
                  <a:prstClr val="white"/>
                </a:solidFill>
              </a:rPr>
              <a:t>role</a:t>
            </a:r>
            <a:r>
              <a:rPr lang="it-IT" dirty="0">
                <a:solidFill>
                  <a:prstClr val="white"/>
                </a:solidFill>
              </a:rPr>
              <a:t>/position</a:t>
            </a:r>
          </a:p>
          <a:p>
            <a:pPr algn="ctr" fontAlgn="base">
              <a:spcBef>
                <a:spcPct val="0"/>
              </a:spcBef>
              <a:spcAft>
                <a:spcPct val="0"/>
              </a:spcAft>
            </a:pPr>
            <a:r>
              <a:rPr lang="it-IT" dirty="0">
                <a:solidFill>
                  <a:prstClr val="white"/>
                </a:solidFill>
              </a:rPr>
              <a:t>(Dottorando/Assegnista)</a:t>
            </a:r>
          </a:p>
        </p:txBody>
      </p:sp>
    </p:spTree>
    <p:extLst>
      <p:ext uri="{BB962C8B-B14F-4D97-AF65-F5344CB8AC3E}">
        <p14:creationId xmlns:p14="http://schemas.microsoft.com/office/powerpoint/2010/main" val="1327852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2" descr="Descrizione: J:\DDSS-Dottorati\Città\DOTTORATI\UTILITIES\Loghi\eng_bg_2r_un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53335" y="122211"/>
            <a:ext cx="2247585" cy="607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itolo 1"/>
          <p:cNvSpPr>
            <a:spLocks noGrp="1"/>
          </p:cNvSpPr>
          <p:nvPr>
            <p:ph type="title"/>
          </p:nvPr>
        </p:nvSpPr>
        <p:spPr>
          <a:xfrm>
            <a:off x="166255" y="103909"/>
            <a:ext cx="9706153" cy="1325563"/>
          </a:xfrm>
        </p:spPr>
        <p:txBody>
          <a:bodyPr>
            <a:normAutofit/>
          </a:bodyPr>
          <a:lstStyle/>
          <a:p>
            <a:pPr algn="ctr"/>
            <a:r>
              <a:rPr lang="it-IT" sz="3600" b="1" dirty="0"/>
              <a:t>APPLICANT DATA &gt; REIMBURSEMENT</a:t>
            </a:r>
          </a:p>
        </p:txBody>
      </p:sp>
      <p:pic>
        <p:nvPicPr>
          <p:cNvPr id="13" name="Picture 12">
            <a:extLst>
              <a:ext uri="{FF2B5EF4-FFF2-40B4-BE49-F238E27FC236}">
                <a16:creationId xmlns:a16="http://schemas.microsoft.com/office/drawing/2014/main" id="{9C3EABE3-66D0-421D-8EA5-4D724B6B08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0716" y="2729247"/>
            <a:ext cx="10872132" cy="3527433"/>
          </a:xfrm>
          <a:prstGeom prst="rect">
            <a:avLst/>
          </a:prstGeom>
        </p:spPr>
      </p:pic>
      <p:sp>
        <p:nvSpPr>
          <p:cNvPr id="9" name="Freccia a sinistra 8"/>
          <p:cNvSpPr/>
          <p:nvPr/>
        </p:nvSpPr>
        <p:spPr>
          <a:xfrm>
            <a:off x="2908595" y="5165699"/>
            <a:ext cx="6195516" cy="1306818"/>
          </a:xfrm>
          <a:prstGeom prst="leftArrow">
            <a:avLst>
              <a:gd name="adj1" fmla="val 50000"/>
              <a:gd name="adj2" fmla="val 92406"/>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it-IT" sz="1600" dirty="0" err="1">
                <a:solidFill>
                  <a:prstClr val="white"/>
                </a:solidFill>
              </a:rPr>
              <a:t>Specify</a:t>
            </a:r>
            <a:r>
              <a:rPr lang="it-IT" sz="1600" dirty="0">
                <a:solidFill>
                  <a:prstClr val="white"/>
                </a:solidFill>
              </a:rPr>
              <a:t> </a:t>
            </a:r>
            <a:r>
              <a:rPr lang="it-IT" sz="1600" dirty="0" err="1">
                <a:solidFill>
                  <a:prstClr val="white"/>
                </a:solidFill>
              </a:rPr>
              <a:t>if</a:t>
            </a:r>
            <a:r>
              <a:rPr lang="it-IT" sz="1600" dirty="0">
                <a:solidFill>
                  <a:prstClr val="white"/>
                </a:solidFill>
              </a:rPr>
              <a:t> </a:t>
            </a:r>
            <a:r>
              <a:rPr lang="it-IT" sz="1600" dirty="0" err="1">
                <a:solidFill>
                  <a:prstClr val="white"/>
                </a:solidFill>
              </a:rPr>
              <a:t>you</a:t>
            </a:r>
            <a:r>
              <a:rPr lang="it-IT" sz="1600" dirty="0">
                <a:solidFill>
                  <a:prstClr val="white"/>
                </a:solidFill>
              </a:rPr>
              <a:t> are </a:t>
            </a:r>
            <a:r>
              <a:rPr lang="it-IT" sz="1600" dirty="0" err="1">
                <a:solidFill>
                  <a:prstClr val="white"/>
                </a:solidFill>
              </a:rPr>
              <a:t>not</a:t>
            </a:r>
            <a:r>
              <a:rPr lang="it-IT" sz="1600" dirty="0">
                <a:solidFill>
                  <a:prstClr val="white"/>
                </a:solidFill>
              </a:rPr>
              <a:t> </a:t>
            </a:r>
            <a:r>
              <a:rPr lang="it-IT" sz="1600" dirty="0" err="1">
                <a:solidFill>
                  <a:prstClr val="white"/>
                </a:solidFill>
              </a:rPr>
              <a:t>interested</a:t>
            </a:r>
            <a:r>
              <a:rPr lang="it-IT" sz="1600" dirty="0">
                <a:solidFill>
                  <a:prstClr val="white"/>
                </a:solidFill>
              </a:rPr>
              <a:t> in the </a:t>
            </a:r>
            <a:r>
              <a:rPr lang="it-IT" sz="1600" dirty="0" err="1">
                <a:solidFill>
                  <a:prstClr val="white"/>
                </a:solidFill>
              </a:rPr>
              <a:t>reimbursement</a:t>
            </a:r>
            <a:r>
              <a:rPr lang="it-IT" sz="1600" dirty="0">
                <a:solidFill>
                  <a:prstClr val="white"/>
                </a:solidFill>
              </a:rPr>
              <a:t> so Accounting know </a:t>
            </a:r>
            <a:r>
              <a:rPr lang="it-IT" sz="1600" dirty="0" err="1">
                <a:solidFill>
                  <a:prstClr val="white"/>
                </a:solidFill>
              </a:rPr>
              <a:t>you</a:t>
            </a:r>
            <a:r>
              <a:rPr lang="it-IT" sz="1600" dirty="0">
                <a:solidFill>
                  <a:prstClr val="white"/>
                </a:solidFill>
              </a:rPr>
              <a:t> are </a:t>
            </a:r>
            <a:r>
              <a:rPr lang="it-IT" sz="1600" dirty="0" err="1">
                <a:solidFill>
                  <a:prstClr val="white"/>
                </a:solidFill>
              </a:rPr>
              <a:t>only</a:t>
            </a:r>
            <a:r>
              <a:rPr lang="it-IT" sz="1600" dirty="0">
                <a:solidFill>
                  <a:prstClr val="white"/>
                </a:solidFill>
              </a:rPr>
              <a:t> filling </a:t>
            </a:r>
            <a:r>
              <a:rPr lang="it-IT" sz="1600" dirty="0" err="1">
                <a:solidFill>
                  <a:prstClr val="white"/>
                </a:solidFill>
              </a:rPr>
              <a:t>it</a:t>
            </a:r>
            <a:r>
              <a:rPr lang="it-IT" sz="1600" dirty="0">
                <a:solidFill>
                  <a:prstClr val="white"/>
                </a:solidFill>
              </a:rPr>
              <a:t> out for insurance coverage </a:t>
            </a:r>
            <a:r>
              <a:rPr lang="it-IT" sz="1600" dirty="0" err="1">
                <a:solidFill>
                  <a:prstClr val="white"/>
                </a:solidFill>
              </a:rPr>
              <a:t>purposes</a:t>
            </a:r>
            <a:endParaRPr lang="it-IT" sz="1600" dirty="0">
              <a:solidFill>
                <a:prstClr val="white"/>
              </a:solidFill>
            </a:endParaRPr>
          </a:p>
        </p:txBody>
      </p:sp>
    </p:spTree>
    <p:extLst>
      <p:ext uri="{BB962C8B-B14F-4D97-AF65-F5344CB8AC3E}">
        <p14:creationId xmlns:p14="http://schemas.microsoft.com/office/powerpoint/2010/main" val="1674597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2" descr="Descrizione: J:\DDSS-Dottorati\Città\DOTTORATI\UTILITIES\Loghi\eng_bg_2r_un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53335" y="122211"/>
            <a:ext cx="2247585" cy="607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a:extLst>
              <a:ext uri="{FF2B5EF4-FFF2-40B4-BE49-F238E27FC236}">
                <a16:creationId xmlns:a16="http://schemas.microsoft.com/office/drawing/2014/main" id="{B9D84295-0FC1-46BA-B977-BB571F1472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3420" y="729842"/>
            <a:ext cx="10510381" cy="6128157"/>
          </a:xfrm>
          <a:prstGeom prst="rect">
            <a:avLst/>
          </a:prstGeom>
        </p:spPr>
      </p:pic>
      <p:sp>
        <p:nvSpPr>
          <p:cNvPr id="3" name="Titolo 2"/>
          <p:cNvSpPr>
            <a:spLocks noGrp="1"/>
          </p:cNvSpPr>
          <p:nvPr>
            <p:ph type="title"/>
          </p:nvPr>
        </p:nvSpPr>
        <p:spPr>
          <a:xfrm>
            <a:off x="2074864" y="436564"/>
            <a:ext cx="8042275" cy="616173"/>
          </a:xfrm>
        </p:spPr>
        <p:txBody>
          <a:bodyPr>
            <a:normAutofit fontScale="90000"/>
          </a:bodyPr>
          <a:lstStyle/>
          <a:p>
            <a:pPr algn="ctr"/>
            <a:r>
              <a:rPr lang="it-IT" b="1" dirty="0"/>
              <a:t>ITALY</a:t>
            </a:r>
          </a:p>
        </p:txBody>
      </p:sp>
      <p:sp>
        <p:nvSpPr>
          <p:cNvPr id="8" name="CasellaDiTesto 7"/>
          <p:cNvSpPr txBox="1"/>
          <p:nvPr/>
        </p:nvSpPr>
        <p:spPr>
          <a:xfrm>
            <a:off x="5679347" y="3793920"/>
            <a:ext cx="5318620" cy="1200329"/>
          </a:xfrm>
          <a:prstGeom prst="rect">
            <a:avLst/>
          </a:prstGeom>
          <a:noFill/>
        </p:spPr>
        <p:txBody>
          <a:bodyPr wrap="square" rtlCol="0">
            <a:spAutoFit/>
          </a:bodyPr>
          <a:lstStyle/>
          <a:p>
            <a:r>
              <a:rPr lang="it-IT" dirty="0"/>
              <a:t>The list </a:t>
            </a:r>
            <a:r>
              <a:rPr lang="it-IT" dirty="0" err="1"/>
              <a:t>includes</a:t>
            </a:r>
            <a:r>
              <a:rPr lang="it-IT" dirty="0"/>
              <a:t> </a:t>
            </a:r>
            <a:r>
              <a:rPr lang="it-IT" dirty="0" err="1"/>
              <a:t>all</a:t>
            </a:r>
            <a:r>
              <a:rPr lang="it-IT" dirty="0"/>
              <a:t> the </a:t>
            </a:r>
            <a:r>
              <a:rPr lang="it-IT" dirty="0" err="1"/>
              <a:t>Italian</a:t>
            </a:r>
            <a:r>
              <a:rPr lang="it-IT" dirty="0"/>
              <a:t> </a:t>
            </a:r>
            <a:r>
              <a:rPr lang="it-IT" dirty="0" err="1"/>
              <a:t>provinces</a:t>
            </a:r>
            <a:r>
              <a:rPr lang="it-IT" dirty="0"/>
              <a:t>. The Province </a:t>
            </a:r>
            <a:r>
              <a:rPr lang="it-IT" dirty="0" err="1"/>
              <a:t>is</a:t>
            </a:r>
            <a:r>
              <a:rPr lang="it-IT" dirty="0"/>
              <a:t> the </a:t>
            </a:r>
            <a:r>
              <a:rPr lang="it-IT" dirty="0" err="1"/>
              <a:t>main</a:t>
            </a:r>
            <a:r>
              <a:rPr lang="it-IT" dirty="0"/>
              <a:t> </a:t>
            </a:r>
            <a:r>
              <a:rPr lang="it-IT" dirty="0" err="1"/>
              <a:t>town</a:t>
            </a:r>
            <a:r>
              <a:rPr lang="it-IT" dirty="0"/>
              <a:t> of an </a:t>
            </a:r>
            <a:r>
              <a:rPr lang="it-IT" dirty="0" err="1"/>
              <a:t>administrative</a:t>
            </a:r>
            <a:r>
              <a:rPr lang="it-IT" dirty="0"/>
              <a:t> </a:t>
            </a:r>
            <a:r>
              <a:rPr lang="it-IT" dirty="0" err="1"/>
              <a:t>district</a:t>
            </a:r>
            <a:r>
              <a:rPr lang="it-IT" dirty="0"/>
              <a:t>.</a:t>
            </a:r>
          </a:p>
          <a:p>
            <a:r>
              <a:rPr lang="it-IT" i="1" dirty="0" err="1"/>
              <a:t>Examples</a:t>
            </a:r>
            <a:r>
              <a:rPr lang="it-IT" dirty="0"/>
              <a:t>: Pergine </a:t>
            </a:r>
            <a:r>
              <a:rPr lang="it-IT" dirty="0" err="1"/>
              <a:t>is</a:t>
            </a:r>
            <a:r>
              <a:rPr lang="it-IT" dirty="0"/>
              <a:t> in the Province of </a:t>
            </a:r>
            <a:r>
              <a:rPr lang="it-IT" b="1" dirty="0"/>
              <a:t>Trento</a:t>
            </a:r>
            <a:r>
              <a:rPr lang="it-IT" dirty="0"/>
              <a:t>; Erice in the Province of </a:t>
            </a:r>
            <a:r>
              <a:rPr lang="it-IT" b="1" dirty="0"/>
              <a:t>Trapani</a:t>
            </a:r>
            <a:r>
              <a:rPr lang="it-IT" dirty="0"/>
              <a:t>.</a:t>
            </a:r>
          </a:p>
        </p:txBody>
      </p:sp>
      <p:sp>
        <p:nvSpPr>
          <p:cNvPr id="7" name="Freccia a sinistra 6"/>
          <p:cNvSpPr/>
          <p:nvPr/>
        </p:nvSpPr>
        <p:spPr>
          <a:xfrm>
            <a:off x="4039871" y="3006676"/>
            <a:ext cx="4777746" cy="948692"/>
          </a:xfrm>
          <a:prstGeom prst="lef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it-IT" dirty="0">
                <a:solidFill>
                  <a:prstClr val="white"/>
                </a:solidFill>
              </a:rPr>
              <a:t>Italian Province: choose in the list; enter the city (address, </a:t>
            </a:r>
            <a:r>
              <a:rPr lang="it-IT" dirty="0" err="1">
                <a:solidFill>
                  <a:prstClr val="white"/>
                </a:solidFill>
              </a:rPr>
              <a:t>number</a:t>
            </a:r>
            <a:r>
              <a:rPr lang="it-IT" dirty="0">
                <a:solidFill>
                  <a:prstClr val="white"/>
                </a:solidFill>
              </a:rPr>
              <a:t> </a:t>
            </a:r>
            <a:r>
              <a:rPr lang="it-IT" dirty="0">
                <a:solidFill>
                  <a:schemeClr val="bg1"/>
                </a:solidFill>
              </a:rPr>
              <a:t>etc.</a:t>
            </a:r>
            <a:r>
              <a:rPr lang="it-IT" dirty="0">
                <a:solidFill>
                  <a:srgbClr val="FF0000"/>
                </a:solidFill>
              </a:rPr>
              <a:t> </a:t>
            </a:r>
            <a:r>
              <a:rPr lang="it-IT" dirty="0">
                <a:solidFill>
                  <a:prstClr val="white"/>
                </a:solidFill>
              </a:rPr>
              <a:t>is not needed)</a:t>
            </a:r>
          </a:p>
        </p:txBody>
      </p:sp>
    </p:spTree>
    <p:extLst>
      <p:ext uri="{BB962C8B-B14F-4D97-AF65-F5344CB8AC3E}">
        <p14:creationId xmlns:p14="http://schemas.microsoft.com/office/powerpoint/2010/main" val="118581160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1886</TotalTime>
  <Words>1897</Words>
  <Application>Microsoft Office PowerPoint</Application>
  <PresentationFormat>Widescreen</PresentationFormat>
  <Paragraphs>137</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Tema di Office</vt:lpstr>
      <vt:lpstr>GESTIONE TRASFERTE (otherwise know as E-TRAVEL)</vt:lpstr>
      <vt:lpstr>Research activities carried out in Italy or abroad - 1</vt:lpstr>
      <vt:lpstr>Research activities carried out in Italy or abroad - 2</vt:lpstr>
      <vt:lpstr>Research activities carried out in Italy or abroad - 3</vt:lpstr>
      <vt:lpstr>How to complete the Travel Authorization Request</vt:lpstr>
      <vt:lpstr>How to complete the online  Travel Authorization Request</vt:lpstr>
      <vt:lpstr>APPLICANT DATA &gt; ROLE/POSITION</vt:lpstr>
      <vt:lpstr>APPLICANT DATA &gt; REIMBURSEMENT</vt:lpstr>
      <vt:lpstr>ITALY</vt:lpstr>
      <vt:lpstr>ABROAD</vt:lpstr>
      <vt:lpstr>«Destination» field</vt:lpstr>
      <vt:lpstr> «Dates» field</vt:lpstr>
      <vt:lpstr>«For the following reasons» field</vt:lpstr>
      <vt:lpstr>«Fund/Project» field</vt:lpstr>
      <vt:lpstr>«Attachments» field</vt:lpstr>
      <vt:lpstr>«Means» field</vt:lpstr>
      <vt:lpstr>«Advance payment» field</vt:lpstr>
      <vt:lpstr>Useful contacts -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GESTIONE TRASFERTE   E-TRAVEL</dc:title>
  <dc:creator>Administrator</dc:creator>
  <cp:lastModifiedBy>Mercanti, Leah Martha</cp:lastModifiedBy>
  <cp:revision>110</cp:revision>
  <cp:lastPrinted>2019-02-07T09:52:11Z</cp:lastPrinted>
  <dcterms:created xsi:type="dcterms:W3CDTF">2019-02-01T11:50:36Z</dcterms:created>
  <dcterms:modified xsi:type="dcterms:W3CDTF">2024-12-24T12:09:49Z</dcterms:modified>
</cp:coreProperties>
</file>